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p:scale>
          <a:sx n="66" d="100"/>
          <a:sy n="66" d="100"/>
        </p:scale>
        <p:origin x="1354" y="281"/>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3/13/2025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3/13/2025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3/13/2025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3/13/2025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3/13/2025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3/13/2025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3/13/2025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3/13/2025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3/13/2025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3/13/2025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3/13/2025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WatchaLookinAtb/IBM-Data-Science-Capstone/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WatchaLookinAtb/IBM-Data-Science-Capstone/blob/main/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WatchaLookinAtb/IBM-Data-Science-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WatchaLookinAtb/IBM-Data-Science-Capstone/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WatchaLookinAtb/IBM-Data-Science-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WatchaLookinAtb/IBM-Data-Science-Capstone/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WatchaLookinAtb/IBM-Data-Science-Capstone/tree/main"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WatchaLookinAtb/IBM-Data-Science-Capstone/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&lt;Augustine Chan&gt;</a:t>
            </a:r>
          </a:p>
          <a:p>
            <a:r>
              <a:rPr lang="en-US" dirty="0">
                <a:solidFill>
                  <a:schemeClr val="bg2"/>
                </a:solidFill>
                <a:latin typeface="Abadi" panose="020B0604020104020204" pitchFamily="34" charset="0"/>
                <a:ea typeface="SF Pro" pitchFamily="2" charset="0"/>
                <a:cs typeface="SF Pro" pitchFamily="2" charset="0"/>
              </a:rPr>
              <a:t>&lt;13/03/2025&gt;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pPr marL="0" indent="0">
              <a:buNone/>
            </a:pPr>
            <a:r>
              <a:rPr lang="en-US" dirty="0"/>
              <a:t>Make a training label for successful (1) and unsuccessful (0) landing outcomes</a:t>
            </a:r>
          </a:p>
          <a:p>
            <a:pPr marL="0" indent="0">
              <a:buNone/>
            </a:pPr>
            <a:r>
              <a:rPr lang="en-US" dirty="0"/>
              <a:t>Outcome column composed of Mission Outcome and Landing Location</a:t>
            </a:r>
          </a:p>
          <a:p>
            <a:pPr marL="0" indent="0">
              <a:buNone/>
            </a:pPr>
            <a:r>
              <a:rPr lang="en-US" dirty="0"/>
              <a:t>True ASDS, True RTLS and True Ocean are successful: 1</a:t>
            </a:r>
          </a:p>
          <a:p>
            <a:pPr marL="0" indent="0">
              <a:buNone/>
            </a:pPr>
            <a:r>
              <a:rPr lang="en-US" dirty="0"/>
              <a:t>None </a:t>
            </a:r>
            <a:r>
              <a:rPr lang="en-US" dirty="0" err="1"/>
              <a:t>None</a:t>
            </a:r>
            <a:r>
              <a:rPr lang="en-US" dirty="0"/>
              <a:t>, False ASDS, False Ocean, False RTLS are unsuccessful: 0</a:t>
            </a:r>
          </a:p>
          <a:p>
            <a:pPr marL="0" indent="0">
              <a:buNone/>
            </a:pP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TextBox 2">
            <a:extLst>
              <a:ext uri="{FF2B5EF4-FFF2-40B4-BE49-F238E27FC236}">
                <a16:creationId xmlns:a16="http://schemas.microsoft.com/office/drawing/2014/main" id="{4D8417B3-9410-6BF1-FFF3-F9BEC5D1440E}"/>
              </a:ext>
            </a:extLst>
          </p:cNvPr>
          <p:cNvSpPr txBox="1"/>
          <p:nvPr/>
        </p:nvSpPr>
        <p:spPr>
          <a:xfrm>
            <a:off x="734028" y="5378757"/>
            <a:ext cx="6097384" cy="923330"/>
          </a:xfrm>
          <a:prstGeom prst="rect">
            <a:avLst/>
          </a:prstGeom>
          <a:noFill/>
        </p:spPr>
        <p:txBody>
          <a:bodyPr wrap="square">
            <a:spAutoFit/>
          </a:bodyPr>
          <a:lstStyle/>
          <a:p>
            <a:r>
              <a:rPr lang="en-SG" dirty="0">
                <a:hlinkClick r:id="rId3"/>
              </a:rPr>
              <a:t>https://github.com/WatchaLookinAtb/IBM-Data-Science-Capstone/blob/main/labs-jupyter-spacex-Data%20wrangling.ipynb</a:t>
            </a:r>
            <a:r>
              <a:rPr lang="en-SG" dirty="0"/>
              <a:t> </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3444644"/>
          </a:xfrm>
          <a:prstGeom prst="rect">
            <a:avLst/>
          </a:prstGeom>
        </p:spPr>
        <p:txBody>
          <a:bodyPr lIns="91440" tIns="45720" rIns="91440" bIns="45720" anchor="t"/>
          <a:lstStyle/>
          <a:p>
            <a:pPr marL="0" indent="0">
              <a:buNone/>
            </a:pPr>
            <a:r>
              <a:rPr lang="en-US" dirty="0">
                <a:latin typeface="Abadi" panose="020B0604020104020204" pitchFamily="34" charset="0"/>
              </a:rPr>
              <a:t>EDA on </a:t>
            </a:r>
            <a:r>
              <a:rPr lang="en-US" sz="2800" spc="-15" dirty="0">
                <a:latin typeface="Abadi" panose="020B0604020104020204" pitchFamily="34" charset="0"/>
                <a:cs typeface="Carlito"/>
              </a:rPr>
              <a:t>Flight </a:t>
            </a:r>
            <a:r>
              <a:rPr lang="en-US" sz="2800" spc="-50" dirty="0">
                <a:latin typeface="Abadi" panose="020B0604020104020204" pitchFamily="34" charset="0"/>
                <a:cs typeface="Carlito"/>
              </a:rPr>
              <a:t>Number, </a:t>
            </a:r>
            <a:r>
              <a:rPr lang="en-US" sz="2800" spc="-25" dirty="0">
                <a:latin typeface="Abadi" panose="020B0604020104020204" pitchFamily="34" charset="0"/>
                <a:cs typeface="Carlito"/>
              </a:rPr>
              <a:t>Payload </a:t>
            </a:r>
            <a:r>
              <a:rPr lang="en-US" sz="2800" dirty="0">
                <a:latin typeface="Abadi" panose="020B0604020104020204" pitchFamily="34" charset="0"/>
                <a:cs typeface="Carlito"/>
              </a:rPr>
              <a:t>Mass, </a:t>
            </a:r>
            <a:r>
              <a:rPr lang="en-US" sz="2800" spc="-5" dirty="0">
                <a:latin typeface="Abadi" panose="020B0604020104020204" pitchFamily="34" charset="0"/>
                <a:cs typeface="Carlito"/>
              </a:rPr>
              <a:t>Launch </a:t>
            </a:r>
            <a:r>
              <a:rPr lang="en-US" sz="2800" spc="-15" dirty="0">
                <a:latin typeface="Abadi" panose="020B0604020104020204" pitchFamily="34" charset="0"/>
                <a:cs typeface="Carlito"/>
              </a:rPr>
              <a:t>Site,  </a:t>
            </a:r>
            <a:r>
              <a:rPr lang="en-US" sz="2800" spc="-5" dirty="0">
                <a:latin typeface="Abadi" panose="020B0604020104020204" pitchFamily="34" charset="0"/>
                <a:cs typeface="Carlito"/>
              </a:rPr>
              <a:t>Orbit, Class </a:t>
            </a:r>
            <a:r>
              <a:rPr lang="en-US" sz="2800" dirty="0">
                <a:latin typeface="Abadi" panose="020B0604020104020204" pitchFamily="34" charset="0"/>
                <a:cs typeface="Carlito"/>
              </a:rPr>
              <a:t>and</a:t>
            </a:r>
            <a:r>
              <a:rPr lang="en-US" sz="2800" spc="-45" dirty="0">
                <a:latin typeface="Abadi" panose="020B0604020104020204" pitchFamily="34" charset="0"/>
                <a:cs typeface="Carlito"/>
              </a:rPr>
              <a:t> </a:t>
            </a:r>
            <a:r>
              <a:rPr lang="en-US" sz="2800" spc="-130" dirty="0">
                <a:latin typeface="Abadi" panose="020B0604020104020204" pitchFamily="34" charset="0"/>
                <a:cs typeface="Carlito"/>
              </a:rPr>
              <a:t>Year variables</a:t>
            </a:r>
            <a:endParaRPr lang="en-US" dirty="0">
              <a:latin typeface="Abadi" panose="020B0604020104020204" pitchFamily="34" charset="0"/>
            </a:endParaRPr>
          </a:p>
          <a:p>
            <a:pPr marL="0" indent="0">
              <a:buNone/>
            </a:pPr>
            <a:r>
              <a:rPr lang="en-US" dirty="0">
                <a:latin typeface="Abadi" panose="020B0604020104020204" pitchFamily="34" charset="0"/>
              </a:rPr>
              <a:t>Plots (found below) are </a:t>
            </a:r>
            <a:r>
              <a:rPr lang="en-SG" sz="2800" spc="-25" dirty="0">
                <a:latin typeface="Abadi" panose="020B0604020104020204" pitchFamily="34" charset="0"/>
                <a:cs typeface="Carlito"/>
              </a:rPr>
              <a:t>Payload </a:t>
            </a:r>
            <a:r>
              <a:rPr lang="en-SG" sz="2800" dirty="0">
                <a:latin typeface="Abadi" panose="020B0604020104020204" pitchFamily="34" charset="0"/>
                <a:cs typeface="Carlito"/>
              </a:rPr>
              <a:t>Mass </a:t>
            </a:r>
            <a:r>
              <a:rPr lang="en-SG" sz="2800" spc="-20" dirty="0">
                <a:latin typeface="Abadi" panose="020B0604020104020204" pitchFamily="34" charset="0"/>
                <a:cs typeface="Carlito"/>
              </a:rPr>
              <a:t>vs. </a:t>
            </a:r>
            <a:r>
              <a:rPr lang="en-SG" sz="2800" spc="-5" dirty="0">
                <a:latin typeface="Abadi" panose="020B0604020104020204" pitchFamily="34" charset="0"/>
                <a:cs typeface="Carlito"/>
              </a:rPr>
              <a:t>Launch </a:t>
            </a:r>
            <a:r>
              <a:rPr lang="en-SG" sz="2800" spc="-15" dirty="0">
                <a:latin typeface="Abadi" panose="020B0604020104020204" pitchFamily="34" charset="0"/>
                <a:cs typeface="Carlito"/>
              </a:rPr>
              <a:t>Site,</a:t>
            </a:r>
            <a:r>
              <a:rPr lang="en-US" dirty="0">
                <a:latin typeface="Abadi" panose="020B0604020104020204" pitchFamily="34" charset="0"/>
              </a:rPr>
              <a:t> </a:t>
            </a:r>
            <a:r>
              <a:rPr lang="en-SG" sz="2800" spc="-15" dirty="0">
                <a:latin typeface="Abadi" panose="020B0604020104020204" pitchFamily="34" charset="0"/>
                <a:cs typeface="Carlito"/>
              </a:rPr>
              <a:t>Flight </a:t>
            </a:r>
            <a:r>
              <a:rPr lang="en-SG" sz="2800" dirty="0">
                <a:latin typeface="Abadi" panose="020B0604020104020204" pitchFamily="34" charset="0"/>
                <a:cs typeface="Carlito"/>
              </a:rPr>
              <a:t>Number </a:t>
            </a:r>
            <a:r>
              <a:rPr lang="en-SG" sz="2800" spc="-20" dirty="0">
                <a:latin typeface="Abadi" panose="020B0604020104020204" pitchFamily="34" charset="0"/>
                <a:cs typeface="Carlito"/>
              </a:rPr>
              <a:t>vs. </a:t>
            </a:r>
            <a:r>
              <a:rPr lang="en-SG" sz="2800" spc="-25" dirty="0">
                <a:latin typeface="Abadi" panose="020B0604020104020204" pitchFamily="34" charset="0"/>
                <a:cs typeface="Carlito"/>
              </a:rPr>
              <a:t>Payload </a:t>
            </a:r>
            <a:r>
              <a:rPr lang="en-SG" sz="2800" dirty="0">
                <a:latin typeface="Abadi" panose="020B0604020104020204" pitchFamily="34" charset="0"/>
                <a:cs typeface="Carlito"/>
              </a:rPr>
              <a:t>Mass, </a:t>
            </a:r>
            <a:r>
              <a:rPr lang="en-SG" sz="2800" spc="-10" dirty="0">
                <a:latin typeface="Abadi" panose="020B0604020104020204" pitchFamily="34" charset="0"/>
                <a:cs typeface="Carlito"/>
              </a:rPr>
              <a:t>Flight </a:t>
            </a:r>
            <a:r>
              <a:rPr lang="en-SG" sz="2800" dirty="0">
                <a:latin typeface="Abadi" panose="020B0604020104020204" pitchFamily="34" charset="0"/>
                <a:cs typeface="Carlito"/>
              </a:rPr>
              <a:t>Number </a:t>
            </a:r>
            <a:r>
              <a:rPr lang="en-SG" sz="2800" spc="-20" dirty="0">
                <a:latin typeface="Abadi" panose="020B0604020104020204" pitchFamily="34" charset="0"/>
                <a:cs typeface="Carlito"/>
              </a:rPr>
              <a:t>vs. </a:t>
            </a:r>
            <a:r>
              <a:rPr lang="en-SG" sz="2800" spc="-5" dirty="0">
                <a:latin typeface="Abadi" panose="020B0604020104020204" pitchFamily="34" charset="0"/>
                <a:cs typeface="Carlito"/>
              </a:rPr>
              <a:t>Launch </a:t>
            </a:r>
            <a:r>
              <a:rPr lang="en-SG" sz="2800" spc="-15" dirty="0">
                <a:latin typeface="Abadi" panose="020B0604020104020204" pitchFamily="34" charset="0"/>
                <a:cs typeface="Carlito"/>
              </a:rPr>
              <a:t>Site,  </a:t>
            </a:r>
            <a:r>
              <a:rPr lang="en-SG" sz="2800" spc="-5" dirty="0">
                <a:latin typeface="Abadi" panose="020B0604020104020204" pitchFamily="34" charset="0"/>
                <a:cs typeface="Carlito"/>
              </a:rPr>
              <a:t>Orbit </a:t>
            </a:r>
            <a:r>
              <a:rPr lang="en-SG" sz="2800" spc="-20" dirty="0">
                <a:latin typeface="Abadi" panose="020B0604020104020204" pitchFamily="34" charset="0"/>
                <a:cs typeface="Carlito"/>
              </a:rPr>
              <a:t>vs. </a:t>
            </a:r>
            <a:r>
              <a:rPr lang="en-SG" sz="2800" dirty="0">
                <a:latin typeface="Abadi" panose="020B0604020104020204" pitchFamily="34" charset="0"/>
                <a:cs typeface="Carlito"/>
              </a:rPr>
              <a:t>Success </a:t>
            </a:r>
            <a:r>
              <a:rPr lang="en-SG" sz="2800" spc="-20" dirty="0">
                <a:latin typeface="Abadi" panose="020B0604020104020204" pitchFamily="34" charset="0"/>
                <a:cs typeface="Carlito"/>
              </a:rPr>
              <a:t>Rate, </a:t>
            </a:r>
            <a:r>
              <a:rPr lang="en-SG" sz="2800" spc="-10" dirty="0">
                <a:latin typeface="Abadi" panose="020B0604020104020204" pitchFamily="34" charset="0"/>
                <a:cs typeface="Carlito"/>
              </a:rPr>
              <a:t>Flight </a:t>
            </a:r>
            <a:r>
              <a:rPr lang="en-SG" sz="2800" dirty="0">
                <a:latin typeface="Abadi" panose="020B0604020104020204" pitchFamily="34" charset="0"/>
                <a:cs typeface="Carlito"/>
              </a:rPr>
              <a:t>Number </a:t>
            </a:r>
            <a:r>
              <a:rPr lang="en-SG" sz="2800" spc="-20" dirty="0">
                <a:latin typeface="Abadi" panose="020B0604020104020204" pitchFamily="34" charset="0"/>
                <a:cs typeface="Carlito"/>
              </a:rPr>
              <a:t>vs. </a:t>
            </a:r>
            <a:r>
              <a:rPr lang="en-SG" sz="2800" spc="-5" dirty="0">
                <a:latin typeface="Abadi" panose="020B0604020104020204" pitchFamily="34" charset="0"/>
                <a:cs typeface="Carlito"/>
              </a:rPr>
              <a:t>Orbit, </a:t>
            </a:r>
            <a:r>
              <a:rPr lang="en-SG" sz="2800" spc="-25" dirty="0">
                <a:latin typeface="Abadi" panose="020B0604020104020204" pitchFamily="34" charset="0"/>
                <a:cs typeface="Carlito"/>
              </a:rPr>
              <a:t>Payload </a:t>
            </a:r>
            <a:r>
              <a:rPr lang="en-SG" sz="2800" spc="-15" dirty="0">
                <a:latin typeface="Abadi" panose="020B0604020104020204" pitchFamily="34" charset="0"/>
                <a:cs typeface="Carlito"/>
              </a:rPr>
              <a:t>vs </a:t>
            </a:r>
            <a:r>
              <a:rPr lang="en-SG" sz="2800" spc="-5" dirty="0">
                <a:latin typeface="Abadi" panose="020B0604020104020204" pitchFamily="34" charset="0"/>
                <a:cs typeface="Carlito"/>
              </a:rPr>
              <a:t>Orbit, </a:t>
            </a:r>
            <a:r>
              <a:rPr lang="en-SG" sz="2800" dirty="0">
                <a:latin typeface="Abadi" panose="020B0604020104020204" pitchFamily="34" charset="0"/>
                <a:cs typeface="Carlito"/>
              </a:rPr>
              <a:t>and Success </a:t>
            </a:r>
            <a:r>
              <a:rPr lang="en-SG" sz="2800" spc="-60" dirty="0">
                <a:latin typeface="Abadi" panose="020B0604020104020204" pitchFamily="34" charset="0"/>
                <a:cs typeface="Carlito"/>
              </a:rPr>
              <a:t>Yearly</a:t>
            </a:r>
            <a:r>
              <a:rPr lang="en-SG" sz="2800" spc="70" dirty="0">
                <a:latin typeface="Abadi" panose="020B0604020104020204" pitchFamily="34" charset="0"/>
                <a:cs typeface="Carlito"/>
              </a:rPr>
              <a:t> </a:t>
            </a:r>
            <a:r>
              <a:rPr lang="en-SG" sz="2800" spc="-60" dirty="0">
                <a:latin typeface="Abadi" panose="020B0604020104020204" pitchFamily="34" charset="0"/>
                <a:cs typeface="Carlito"/>
              </a:rPr>
              <a:t>Trend</a:t>
            </a:r>
            <a:endParaRPr lang="en-US" dirty="0">
              <a:latin typeface="Abadi" panose="020B0604020104020204" pitchFamily="34" charset="0"/>
            </a:endParaRPr>
          </a:p>
          <a:p>
            <a:pPr marL="0" indent="0">
              <a:buNone/>
            </a:pPr>
            <a:r>
              <a:rPr lang="en-US" dirty="0">
                <a:latin typeface="Abadi" panose="020B0604020104020204" pitchFamily="34" charset="0"/>
              </a:rPr>
              <a:t>Different kinds of plots used, including scatter plots, line chars and bar plots</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7" name="TextBox 6">
            <a:extLst>
              <a:ext uri="{FF2B5EF4-FFF2-40B4-BE49-F238E27FC236}">
                <a16:creationId xmlns:a16="http://schemas.microsoft.com/office/drawing/2014/main" id="{3CA30617-6668-1F87-4029-A93DF522289D}"/>
              </a:ext>
            </a:extLst>
          </p:cNvPr>
          <p:cNvSpPr txBox="1"/>
          <p:nvPr/>
        </p:nvSpPr>
        <p:spPr>
          <a:xfrm>
            <a:off x="770010" y="5358460"/>
            <a:ext cx="6097384" cy="646331"/>
          </a:xfrm>
          <a:prstGeom prst="rect">
            <a:avLst/>
          </a:prstGeom>
          <a:noFill/>
        </p:spPr>
        <p:txBody>
          <a:bodyPr wrap="square">
            <a:spAutoFit/>
          </a:bodyPr>
          <a:lstStyle/>
          <a:p>
            <a:r>
              <a:rPr lang="en-SG" dirty="0">
                <a:hlinkClick r:id="rId3"/>
              </a:rPr>
              <a:t>https://github.com/WatchaLookinAtb/IBM-Data-Science-Capstone/blob/main/edadataviz.ipynb</a:t>
            </a:r>
            <a:r>
              <a:rPr lang="en-SG" dirty="0"/>
              <a:t> </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r>
              <a:rPr lang="en-US"/>
              <a:t>IBM DB2 Database used</a:t>
            </a:r>
          </a:p>
          <a:p>
            <a:r>
              <a:rPr lang="en-US"/>
              <a:t>SQL Python integration</a:t>
            </a:r>
          </a:p>
          <a:p>
            <a:r>
              <a:rPr lang="en-US"/>
              <a:t>Queries made about </a:t>
            </a:r>
            <a:r>
              <a:rPr lang="en-US" sz="2800">
                <a:solidFill>
                  <a:srgbClr val="404040"/>
                </a:solidFill>
                <a:latin typeface="Carlito"/>
                <a:cs typeface="Carlito"/>
              </a:rPr>
              <a:t>launch </a:t>
            </a:r>
            <a:r>
              <a:rPr lang="en-US" sz="2800" spc="-20">
                <a:solidFill>
                  <a:srgbClr val="404040"/>
                </a:solidFill>
                <a:latin typeface="Carlito"/>
                <a:cs typeface="Carlito"/>
              </a:rPr>
              <a:t>site </a:t>
            </a:r>
            <a:r>
              <a:rPr lang="en-US" sz="2800" spc="-5">
                <a:solidFill>
                  <a:srgbClr val="404040"/>
                </a:solidFill>
                <a:latin typeface="Carlito"/>
                <a:cs typeface="Carlito"/>
              </a:rPr>
              <a:t>names, mission </a:t>
            </a:r>
            <a:r>
              <a:rPr lang="en-US" sz="2800" spc="-20">
                <a:solidFill>
                  <a:srgbClr val="404040"/>
                </a:solidFill>
                <a:latin typeface="Carlito"/>
                <a:cs typeface="Carlito"/>
              </a:rPr>
              <a:t>outcomes, various pay </a:t>
            </a:r>
            <a:r>
              <a:rPr lang="en-US" sz="2800">
                <a:solidFill>
                  <a:srgbClr val="404040"/>
                </a:solidFill>
                <a:latin typeface="Carlito"/>
                <a:cs typeface="Carlito"/>
              </a:rPr>
              <a:t>load </a:t>
            </a:r>
            <a:r>
              <a:rPr lang="en-US" sz="2800" spc="-25">
                <a:solidFill>
                  <a:srgbClr val="404040"/>
                </a:solidFill>
                <a:latin typeface="Carlito"/>
                <a:cs typeface="Carlito"/>
              </a:rPr>
              <a:t>sizes </a:t>
            </a:r>
            <a:r>
              <a:rPr lang="en-US" sz="2800" spc="-5">
                <a:solidFill>
                  <a:srgbClr val="404040"/>
                </a:solidFill>
                <a:latin typeface="Carlito"/>
                <a:cs typeface="Carlito"/>
              </a:rPr>
              <a:t>of </a:t>
            </a:r>
            <a:r>
              <a:rPr lang="en-US" sz="2800" spc="-25">
                <a:solidFill>
                  <a:srgbClr val="404040"/>
                </a:solidFill>
                <a:latin typeface="Carlito"/>
                <a:cs typeface="Carlito"/>
              </a:rPr>
              <a:t>customers </a:t>
            </a:r>
            <a:r>
              <a:rPr lang="en-US" sz="2800">
                <a:solidFill>
                  <a:srgbClr val="404040"/>
                </a:solidFill>
                <a:latin typeface="Carlito"/>
                <a:cs typeface="Carlito"/>
              </a:rPr>
              <a:t>and </a:t>
            </a:r>
            <a:r>
              <a:rPr lang="en-US" sz="2800" spc="-20">
                <a:solidFill>
                  <a:srgbClr val="404040"/>
                </a:solidFill>
                <a:latin typeface="Carlito"/>
                <a:cs typeface="Carlito"/>
              </a:rPr>
              <a:t>booster </a:t>
            </a:r>
            <a:r>
              <a:rPr lang="en-US" sz="2800" spc="-25">
                <a:solidFill>
                  <a:srgbClr val="404040"/>
                </a:solidFill>
                <a:latin typeface="Carlito"/>
                <a:cs typeface="Carlito"/>
              </a:rPr>
              <a:t>versions, </a:t>
            </a:r>
            <a:r>
              <a:rPr lang="en-US" sz="2800">
                <a:solidFill>
                  <a:srgbClr val="404040"/>
                </a:solidFill>
                <a:latin typeface="Carlito"/>
                <a:cs typeface="Carlito"/>
              </a:rPr>
              <a:t>and landing</a:t>
            </a:r>
            <a:r>
              <a:rPr lang="en-US" sz="2800" spc="5">
                <a:solidFill>
                  <a:srgbClr val="404040"/>
                </a:solidFill>
                <a:latin typeface="Carlito"/>
                <a:cs typeface="Carlito"/>
              </a:rPr>
              <a:t> </a:t>
            </a:r>
            <a:r>
              <a:rPr lang="en-US" sz="2800" spc="-15">
                <a:solidFill>
                  <a:srgbClr val="404040"/>
                </a:solidFill>
                <a:latin typeface="Carlito"/>
                <a:cs typeface="Carlito"/>
              </a:rPr>
              <a:t>outcomes</a:t>
            </a:r>
            <a:endParaRPr lang="en-US"/>
          </a:p>
          <a:p>
            <a:endParaRPr lang="en-US"/>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Box 5">
            <a:extLst>
              <a:ext uri="{FF2B5EF4-FFF2-40B4-BE49-F238E27FC236}">
                <a16:creationId xmlns:a16="http://schemas.microsoft.com/office/drawing/2014/main" id="{B2CBB4C3-F246-6841-D7B7-0074B36D5935}"/>
              </a:ext>
            </a:extLst>
          </p:cNvPr>
          <p:cNvSpPr txBox="1"/>
          <p:nvPr/>
        </p:nvSpPr>
        <p:spPr>
          <a:xfrm>
            <a:off x="770011" y="4837699"/>
            <a:ext cx="6097384" cy="923330"/>
          </a:xfrm>
          <a:prstGeom prst="rect">
            <a:avLst/>
          </a:prstGeom>
          <a:noFill/>
        </p:spPr>
        <p:txBody>
          <a:bodyPr wrap="square">
            <a:spAutoFit/>
          </a:bodyPr>
          <a:lstStyle/>
          <a:p>
            <a:r>
              <a:rPr lang="en-SG" dirty="0">
                <a:hlinkClick r:id="rId3"/>
              </a:rPr>
              <a:t>https://github.com/WatchaLookinAtb/IBM-Data-Science-Capstone/blob/main/jupyter-labs-eda-sql-coursera_sqllite.ipynb</a:t>
            </a:r>
            <a:r>
              <a:rPr lang="en-SG" dirty="0"/>
              <a:t> </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12700" marR="5080">
              <a:lnSpc>
                <a:spcPts val="2210"/>
              </a:lnSpc>
              <a:spcBef>
                <a:spcPts val="335"/>
              </a:spcBef>
            </a:pPr>
            <a:r>
              <a:rPr lang="en-US" sz="2400" spc="-15" dirty="0">
                <a:solidFill>
                  <a:srgbClr val="404040"/>
                </a:solidFill>
                <a:latin typeface="Carlito"/>
                <a:cs typeface="Carlito"/>
              </a:rPr>
              <a:t>Folium </a:t>
            </a:r>
            <a:r>
              <a:rPr lang="en-US" sz="2400" spc="-5" dirty="0">
                <a:solidFill>
                  <a:srgbClr val="404040"/>
                </a:solidFill>
                <a:latin typeface="Carlito"/>
                <a:cs typeface="Carlito"/>
              </a:rPr>
              <a:t>maps indicate Launch Sites, successful </a:t>
            </a:r>
            <a:r>
              <a:rPr lang="en-US" sz="2400" dirty="0">
                <a:solidFill>
                  <a:srgbClr val="404040"/>
                </a:solidFill>
                <a:latin typeface="Carlito"/>
                <a:cs typeface="Carlito"/>
              </a:rPr>
              <a:t>and </a:t>
            </a:r>
            <a:r>
              <a:rPr lang="en-US" sz="2400" spc="-5" dirty="0">
                <a:solidFill>
                  <a:srgbClr val="404040"/>
                </a:solidFill>
                <a:latin typeface="Carlito"/>
                <a:cs typeface="Carlito"/>
              </a:rPr>
              <a:t>unsuccessful </a:t>
            </a:r>
            <a:r>
              <a:rPr lang="en-US" sz="2400" dirty="0">
                <a:solidFill>
                  <a:srgbClr val="404040"/>
                </a:solidFill>
                <a:latin typeface="Carlito"/>
                <a:cs typeface="Carlito"/>
              </a:rPr>
              <a:t>landings, and a </a:t>
            </a:r>
            <a:r>
              <a:rPr lang="en-US" sz="2400" spc="-25" dirty="0">
                <a:solidFill>
                  <a:srgbClr val="404040"/>
                </a:solidFill>
                <a:latin typeface="Carlito"/>
                <a:cs typeface="Carlito"/>
              </a:rPr>
              <a:t>proximity example  </a:t>
            </a:r>
            <a:r>
              <a:rPr lang="en-US" sz="2400" spc="-20" dirty="0">
                <a:solidFill>
                  <a:srgbClr val="404040"/>
                </a:solidFill>
                <a:latin typeface="Carlito"/>
                <a:cs typeface="Carlito"/>
              </a:rPr>
              <a:t>to </a:t>
            </a:r>
            <a:r>
              <a:rPr lang="en-US" sz="2400" spc="-40" dirty="0">
                <a:solidFill>
                  <a:srgbClr val="404040"/>
                </a:solidFill>
                <a:latin typeface="Carlito"/>
                <a:cs typeface="Carlito"/>
              </a:rPr>
              <a:t>key </a:t>
            </a:r>
            <a:r>
              <a:rPr lang="en-US" sz="2400" spc="-5" dirty="0">
                <a:solidFill>
                  <a:srgbClr val="404040"/>
                </a:solidFill>
                <a:latin typeface="Carlito"/>
                <a:cs typeface="Carlito"/>
              </a:rPr>
              <a:t>locations: </a:t>
            </a:r>
            <a:r>
              <a:rPr lang="en-US" sz="2400" spc="-60" dirty="0">
                <a:solidFill>
                  <a:srgbClr val="404040"/>
                </a:solidFill>
                <a:latin typeface="Carlito"/>
                <a:cs typeface="Carlito"/>
              </a:rPr>
              <a:t>Railway, Highway, </a:t>
            </a:r>
            <a:r>
              <a:rPr lang="en-US" sz="2400" spc="-20" dirty="0">
                <a:solidFill>
                  <a:srgbClr val="404040"/>
                </a:solidFill>
                <a:latin typeface="Carlito"/>
                <a:cs typeface="Carlito"/>
              </a:rPr>
              <a:t>Coast, </a:t>
            </a:r>
            <a:r>
              <a:rPr lang="en-US" sz="2400" dirty="0">
                <a:solidFill>
                  <a:srgbClr val="404040"/>
                </a:solidFill>
                <a:latin typeface="Carlito"/>
                <a:cs typeface="Carlito"/>
              </a:rPr>
              <a:t>and</a:t>
            </a:r>
            <a:r>
              <a:rPr lang="en-US" sz="2400" spc="35" dirty="0">
                <a:solidFill>
                  <a:srgbClr val="404040"/>
                </a:solidFill>
                <a:latin typeface="Carlito"/>
                <a:cs typeface="Carlito"/>
              </a:rPr>
              <a:t> </a:t>
            </a:r>
            <a:r>
              <a:rPr lang="en-US" sz="2400" spc="-60" dirty="0">
                <a:solidFill>
                  <a:srgbClr val="404040"/>
                </a:solidFill>
                <a:latin typeface="Carlito"/>
                <a:cs typeface="Carlito"/>
              </a:rPr>
              <a:t>City.</a:t>
            </a:r>
            <a:endParaRPr lang="en-US" sz="2400" dirty="0">
              <a:latin typeface="Carlito"/>
              <a:cs typeface="Carlito"/>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xtBox 5">
            <a:extLst>
              <a:ext uri="{FF2B5EF4-FFF2-40B4-BE49-F238E27FC236}">
                <a16:creationId xmlns:a16="http://schemas.microsoft.com/office/drawing/2014/main" id="{4E01649E-D1CA-29EE-5ED7-C2C6A6196E19}"/>
              </a:ext>
            </a:extLst>
          </p:cNvPr>
          <p:cNvSpPr txBox="1"/>
          <p:nvPr/>
        </p:nvSpPr>
        <p:spPr>
          <a:xfrm>
            <a:off x="838200" y="3022707"/>
            <a:ext cx="6097384" cy="646331"/>
          </a:xfrm>
          <a:prstGeom prst="rect">
            <a:avLst/>
          </a:prstGeom>
          <a:noFill/>
        </p:spPr>
        <p:txBody>
          <a:bodyPr wrap="square">
            <a:spAutoFit/>
          </a:bodyPr>
          <a:lstStyle/>
          <a:p>
            <a:r>
              <a:rPr lang="en-SG" dirty="0">
                <a:hlinkClick r:id="rId3"/>
              </a:rPr>
              <a:t>https://github.com/WatchaLookinAtb/IBM-Data-Science-Capstone/blob/main/lab_jupyter_launch_site_location.ipynb</a:t>
            </a:r>
            <a:r>
              <a:rPr lang="en-SG" dirty="0"/>
              <a:t> </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dashboard features a pie chart and a scatter plot to analyze SpaceX launch success.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pie chart visualizes landing success rates, allowing users to view overall success across all sites or filter by a specific launch site.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scatter plot explores the relationship between launch success, payload mass (0–10,000 kg), and booster version category, with interactive filters for site selection and payload range.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These visualizations provide both high-level insights and detailed analysis, helping users identify patterns in SpaceX’s launch performance.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For external reference and peer review, the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 is available on GitHub: </a:t>
            </a:r>
            <a:r>
              <a:rPr lang="en-US" sz="2200" dirty="0">
                <a:solidFill>
                  <a:schemeClr val="accent3">
                    <a:lumMod val="25000"/>
                  </a:schemeClr>
                </a:solidFill>
                <a:latin typeface="Abadi" panose="020B0604020104020204" pitchFamily="34" charset="0"/>
                <a:hlinkClick r:id="rId3"/>
              </a:rPr>
              <a:t>https://github.com/WatchaLookinAtb/IBM-Data-Science-Capstone/blob/main/spacex_dash_app.py</a:t>
            </a:r>
            <a:r>
              <a:rPr lang="en-US" sz="2200" dirty="0">
                <a:solidFill>
                  <a:schemeClr val="accent3">
                    <a:lumMod val="25000"/>
                  </a:schemeClr>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ectangle 1">
            <a:extLst>
              <a:ext uri="{FF2B5EF4-FFF2-40B4-BE49-F238E27FC236}">
                <a16:creationId xmlns:a16="http://schemas.microsoft.com/office/drawing/2014/main" id="{CDE3F7E7-7C98-8513-AD3A-BB6C4F520754}"/>
              </a:ext>
            </a:extLst>
          </p:cNvPr>
          <p:cNvSpPr/>
          <p:nvPr/>
        </p:nvSpPr>
        <p:spPr>
          <a:xfrm>
            <a:off x="701040" y="1798395"/>
            <a:ext cx="2452255" cy="9809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800" dirty="0">
                <a:solidFill>
                  <a:srgbClr val="FFFFFF"/>
                </a:solidFill>
                <a:latin typeface="Carlito"/>
                <a:cs typeface="Carlito"/>
              </a:rPr>
              <a:t>Split Label Column, ‘Class’ </a:t>
            </a:r>
            <a:r>
              <a:rPr lang="en-SG" sz="1800" spc="-15" dirty="0">
                <a:solidFill>
                  <a:srgbClr val="FFFFFF"/>
                </a:solidFill>
                <a:latin typeface="Carlito"/>
                <a:cs typeface="Carlito"/>
              </a:rPr>
              <a:t>from</a:t>
            </a:r>
            <a:r>
              <a:rPr lang="en-SG" sz="1800" spc="-200" dirty="0">
                <a:solidFill>
                  <a:srgbClr val="FFFFFF"/>
                </a:solidFill>
                <a:latin typeface="Carlito"/>
                <a:cs typeface="Carlito"/>
              </a:rPr>
              <a:t> </a:t>
            </a:r>
            <a:r>
              <a:rPr lang="en-SG" sz="1800" spc="-15" dirty="0">
                <a:solidFill>
                  <a:srgbClr val="FFFFFF"/>
                </a:solidFill>
                <a:latin typeface="Carlito"/>
                <a:cs typeface="Carlito"/>
              </a:rPr>
              <a:t>dataset</a:t>
            </a:r>
            <a:endParaRPr lang="en-SG" sz="1800" dirty="0">
              <a:latin typeface="Carlito"/>
              <a:cs typeface="Carlito"/>
            </a:endParaRPr>
          </a:p>
          <a:p>
            <a:pPr algn="ctr"/>
            <a:endParaRPr lang="en-SG" dirty="0"/>
          </a:p>
        </p:txBody>
      </p:sp>
      <p:sp>
        <p:nvSpPr>
          <p:cNvPr id="6" name="Rectangle 5">
            <a:extLst>
              <a:ext uri="{FF2B5EF4-FFF2-40B4-BE49-F238E27FC236}">
                <a16:creationId xmlns:a16="http://schemas.microsoft.com/office/drawing/2014/main" id="{36F7DBDE-984C-4F90-1E3D-7C5C9A079A95}"/>
              </a:ext>
            </a:extLst>
          </p:cNvPr>
          <p:cNvSpPr/>
          <p:nvPr/>
        </p:nvSpPr>
        <p:spPr>
          <a:xfrm>
            <a:off x="860108" y="3788950"/>
            <a:ext cx="2452255" cy="9809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Standard Scaler to Fit and Transform</a:t>
            </a:r>
            <a:endParaRPr lang="en-SG" dirty="0"/>
          </a:p>
        </p:txBody>
      </p:sp>
      <p:sp>
        <p:nvSpPr>
          <p:cNvPr id="7" name="Rectangle 6">
            <a:extLst>
              <a:ext uri="{FF2B5EF4-FFF2-40B4-BE49-F238E27FC236}">
                <a16:creationId xmlns:a16="http://schemas.microsoft.com/office/drawing/2014/main" id="{2E66403A-5E18-BE34-0EF3-CE19444664F7}"/>
              </a:ext>
            </a:extLst>
          </p:cNvPr>
          <p:cNvSpPr/>
          <p:nvPr/>
        </p:nvSpPr>
        <p:spPr>
          <a:xfrm>
            <a:off x="3460736" y="2791766"/>
            <a:ext cx="2452255" cy="9809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Train_test_split</a:t>
            </a:r>
            <a:r>
              <a:rPr lang="en-US" dirty="0"/>
              <a:t> data</a:t>
            </a:r>
            <a:endParaRPr lang="en-SG" dirty="0"/>
          </a:p>
        </p:txBody>
      </p:sp>
      <p:sp>
        <p:nvSpPr>
          <p:cNvPr id="8" name="Rectangle 7">
            <a:extLst>
              <a:ext uri="{FF2B5EF4-FFF2-40B4-BE49-F238E27FC236}">
                <a16:creationId xmlns:a16="http://schemas.microsoft.com/office/drawing/2014/main" id="{A789F118-686C-0C2A-68EE-1648BD19D5E8}"/>
              </a:ext>
            </a:extLst>
          </p:cNvPr>
          <p:cNvSpPr/>
          <p:nvPr/>
        </p:nvSpPr>
        <p:spPr>
          <a:xfrm>
            <a:off x="4835236" y="1537779"/>
            <a:ext cx="2452255" cy="9809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kern="1200" dirty="0" err="1">
                <a:solidFill>
                  <a:srgbClr val="FFFFFF"/>
                </a:solidFill>
                <a:effectLst/>
                <a:latin typeface="Calibri" panose="020F0502020204030204" pitchFamily="34" charset="0"/>
                <a:ea typeface="+mn-ea"/>
                <a:cs typeface="+mn-cs"/>
              </a:rPr>
              <a:t>GridSearchCV</a:t>
            </a:r>
            <a:r>
              <a:rPr lang="en-US" sz="1800" kern="1200" dirty="0">
                <a:solidFill>
                  <a:srgbClr val="FFFFFF"/>
                </a:solidFill>
                <a:effectLst/>
                <a:latin typeface="Calibri" panose="020F0502020204030204" pitchFamily="34" charset="0"/>
                <a:ea typeface="+mn-ea"/>
                <a:cs typeface="+mn-cs"/>
              </a:rPr>
              <a:t> (cv=10) to find optimal parameter</a:t>
            </a:r>
            <a:endParaRPr lang="en-SG" dirty="0">
              <a:effectLst/>
            </a:endParaRPr>
          </a:p>
          <a:p>
            <a:pPr algn="ctr"/>
            <a:endParaRPr lang="en-US" dirty="0"/>
          </a:p>
        </p:txBody>
      </p:sp>
      <p:sp>
        <p:nvSpPr>
          <p:cNvPr id="9" name="Rectangle 8">
            <a:extLst>
              <a:ext uri="{FF2B5EF4-FFF2-40B4-BE49-F238E27FC236}">
                <a16:creationId xmlns:a16="http://schemas.microsoft.com/office/drawing/2014/main" id="{912DEA84-8757-A133-BC7D-A9B9EBA0944F}"/>
              </a:ext>
            </a:extLst>
          </p:cNvPr>
          <p:cNvSpPr/>
          <p:nvPr/>
        </p:nvSpPr>
        <p:spPr>
          <a:xfrm>
            <a:off x="7783484" y="1550248"/>
            <a:ext cx="2452255" cy="9809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 </a:t>
            </a:r>
            <a:r>
              <a:rPr lang="en-US" dirty="0" err="1"/>
              <a:t>GridSearchCV</a:t>
            </a:r>
            <a:r>
              <a:rPr lang="en-US" dirty="0"/>
              <a:t> on </a:t>
            </a:r>
            <a:r>
              <a:rPr lang="en-US" dirty="0" err="1"/>
              <a:t>LogReg</a:t>
            </a:r>
            <a:r>
              <a:rPr lang="en-US" dirty="0"/>
              <a:t>, SVM, Decision Tree, and KNN Models</a:t>
            </a:r>
            <a:endParaRPr lang="en-SG" dirty="0"/>
          </a:p>
          <a:p>
            <a:pPr algn="ctr"/>
            <a:endParaRPr lang="en-US" dirty="0"/>
          </a:p>
        </p:txBody>
      </p:sp>
      <p:sp>
        <p:nvSpPr>
          <p:cNvPr id="10" name="Rectangle 9">
            <a:extLst>
              <a:ext uri="{FF2B5EF4-FFF2-40B4-BE49-F238E27FC236}">
                <a16:creationId xmlns:a16="http://schemas.microsoft.com/office/drawing/2014/main" id="{6F0CDB63-52C3-46F8-2672-3D2A75E62366}"/>
              </a:ext>
            </a:extLst>
          </p:cNvPr>
          <p:cNvSpPr/>
          <p:nvPr/>
        </p:nvSpPr>
        <p:spPr>
          <a:xfrm>
            <a:off x="7554883" y="2791766"/>
            <a:ext cx="2452255" cy="9809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rgbClr val="FFFFFF"/>
                </a:solidFill>
                <a:effectLst/>
                <a:latin typeface="Calibri" panose="020F0502020204030204" pitchFamily="34" charset="0"/>
                <a:ea typeface="+mn-ea"/>
                <a:cs typeface="+mn-cs"/>
              </a:rPr>
              <a:t>Score models on split test set</a:t>
            </a:r>
            <a:endParaRPr lang="en-SG" dirty="0">
              <a:effectLst/>
            </a:endParaRPr>
          </a:p>
          <a:p>
            <a:pPr algn="ctr"/>
            <a:endParaRPr lang="en-SG" dirty="0"/>
          </a:p>
        </p:txBody>
      </p:sp>
      <p:sp>
        <p:nvSpPr>
          <p:cNvPr id="11" name="Rectangle 10">
            <a:extLst>
              <a:ext uri="{FF2B5EF4-FFF2-40B4-BE49-F238E27FC236}">
                <a16:creationId xmlns:a16="http://schemas.microsoft.com/office/drawing/2014/main" id="{38776A98-D6FE-E25B-EF7A-A4455F6ED600}"/>
              </a:ext>
            </a:extLst>
          </p:cNvPr>
          <p:cNvSpPr/>
          <p:nvPr/>
        </p:nvSpPr>
        <p:spPr>
          <a:xfrm>
            <a:off x="5791200" y="4171385"/>
            <a:ext cx="2452255" cy="9809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Confusion Matrix for all models</a:t>
            </a:r>
          </a:p>
        </p:txBody>
      </p:sp>
      <p:cxnSp>
        <p:nvCxnSpPr>
          <p:cNvPr id="12" name="Straight Arrow Connector 11">
            <a:extLst>
              <a:ext uri="{FF2B5EF4-FFF2-40B4-BE49-F238E27FC236}">
                <a16:creationId xmlns:a16="http://schemas.microsoft.com/office/drawing/2014/main" id="{CC744061-2CCE-9693-22F0-EED9AB7D4C67}"/>
              </a:ext>
            </a:extLst>
          </p:cNvPr>
          <p:cNvCxnSpPr>
            <a:stCxn id="2" idx="2"/>
            <a:endCxn id="6" idx="0"/>
          </p:cNvCxnSpPr>
          <p:nvPr/>
        </p:nvCxnSpPr>
        <p:spPr>
          <a:xfrm>
            <a:off x="1927168" y="2779297"/>
            <a:ext cx="159068" cy="1009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E8EED2D-74FA-B667-1068-F8F1D8CAD283}"/>
              </a:ext>
            </a:extLst>
          </p:cNvPr>
          <p:cNvCxnSpPr>
            <a:stCxn id="6" idx="3"/>
            <a:endCxn id="7" idx="2"/>
          </p:cNvCxnSpPr>
          <p:nvPr/>
        </p:nvCxnSpPr>
        <p:spPr>
          <a:xfrm flipV="1">
            <a:off x="3312363" y="3772668"/>
            <a:ext cx="1374501" cy="506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F62388E-6665-FC56-DFF6-E979741D7D88}"/>
              </a:ext>
            </a:extLst>
          </p:cNvPr>
          <p:cNvCxnSpPr>
            <a:stCxn id="7" idx="0"/>
            <a:endCxn id="8" idx="2"/>
          </p:cNvCxnSpPr>
          <p:nvPr/>
        </p:nvCxnSpPr>
        <p:spPr>
          <a:xfrm flipV="1">
            <a:off x="4686864" y="2518681"/>
            <a:ext cx="1374500" cy="273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710D3B4-D581-8EE4-5061-0AB0A87C31BD}"/>
              </a:ext>
            </a:extLst>
          </p:cNvPr>
          <p:cNvCxnSpPr>
            <a:stCxn id="8" idx="3"/>
          </p:cNvCxnSpPr>
          <p:nvPr/>
        </p:nvCxnSpPr>
        <p:spPr>
          <a:xfrm>
            <a:off x="7287491" y="2028230"/>
            <a:ext cx="5902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06CA18E-B797-B3E0-CC80-67008E2DE662}"/>
              </a:ext>
            </a:extLst>
          </p:cNvPr>
          <p:cNvCxnSpPr>
            <a:stCxn id="9" idx="2"/>
          </p:cNvCxnSpPr>
          <p:nvPr/>
        </p:nvCxnSpPr>
        <p:spPr>
          <a:xfrm flipH="1">
            <a:off x="8905703" y="2531150"/>
            <a:ext cx="103909" cy="260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50BFBF7-B199-4604-0142-4AC34C7808D8}"/>
              </a:ext>
            </a:extLst>
          </p:cNvPr>
          <p:cNvCxnSpPr>
            <a:stCxn id="10" idx="2"/>
            <a:endCxn id="11" idx="0"/>
          </p:cNvCxnSpPr>
          <p:nvPr/>
        </p:nvCxnSpPr>
        <p:spPr>
          <a:xfrm flipH="1">
            <a:off x="7017328" y="3772668"/>
            <a:ext cx="1763683" cy="398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36F66A7C-900C-0231-B8ED-DDF24734B714}"/>
              </a:ext>
            </a:extLst>
          </p:cNvPr>
          <p:cNvSpPr/>
          <p:nvPr/>
        </p:nvSpPr>
        <p:spPr>
          <a:xfrm>
            <a:off x="6169688" y="5517105"/>
            <a:ext cx="2452255" cy="9809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Barplot</a:t>
            </a:r>
            <a:r>
              <a:rPr lang="en-US" dirty="0"/>
              <a:t> to compare scores of model</a:t>
            </a:r>
          </a:p>
        </p:txBody>
      </p:sp>
      <p:cxnSp>
        <p:nvCxnSpPr>
          <p:cNvPr id="32" name="Straight Arrow Connector 31">
            <a:extLst>
              <a:ext uri="{FF2B5EF4-FFF2-40B4-BE49-F238E27FC236}">
                <a16:creationId xmlns:a16="http://schemas.microsoft.com/office/drawing/2014/main" id="{2B2D1C8B-4006-21B2-5C01-1AED348DB332}"/>
              </a:ext>
            </a:extLst>
          </p:cNvPr>
          <p:cNvCxnSpPr>
            <a:cxnSpLocks/>
            <a:stCxn id="11" idx="2"/>
            <a:endCxn id="31" idx="0"/>
          </p:cNvCxnSpPr>
          <p:nvPr/>
        </p:nvCxnSpPr>
        <p:spPr>
          <a:xfrm>
            <a:off x="7017328" y="5152287"/>
            <a:ext cx="378488" cy="3648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6764BEAD-F2FE-C56A-D325-A2693E5B8E8E}"/>
              </a:ext>
            </a:extLst>
          </p:cNvPr>
          <p:cNvSpPr/>
          <p:nvPr/>
        </p:nvSpPr>
        <p:spPr>
          <a:xfrm>
            <a:off x="2014451" y="5458757"/>
            <a:ext cx="2452255" cy="9809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Imputate</a:t>
            </a:r>
            <a:r>
              <a:rPr lang="en-US" dirty="0"/>
              <a:t> missing </a:t>
            </a:r>
            <a:r>
              <a:rPr lang="en-US" dirty="0" err="1"/>
              <a:t>PayloadMass</a:t>
            </a:r>
            <a:r>
              <a:rPr lang="en-US" dirty="0"/>
              <a:t> values using Mean</a:t>
            </a:r>
          </a:p>
        </p:txBody>
      </p:sp>
      <p:cxnSp>
        <p:nvCxnSpPr>
          <p:cNvPr id="34" name="Straight Arrow Connector 33">
            <a:extLst>
              <a:ext uri="{FF2B5EF4-FFF2-40B4-BE49-F238E27FC236}">
                <a16:creationId xmlns:a16="http://schemas.microsoft.com/office/drawing/2014/main" id="{0BEB6FBC-F698-1F7F-6FEB-F7A7F4E54A34}"/>
              </a:ext>
            </a:extLst>
          </p:cNvPr>
          <p:cNvCxnSpPr>
            <a:cxnSpLocks/>
            <a:stCxn id="31" idx="1"/>
            <a:endCxn id="33" idx="0"/>
          </p:cNvCxnSpPr>
          <p:nvPr/>
        </p:nvCxnSpPr>
        <p:spPr>
          <a:xfrm flipH="1" flipV="1">
            <a:off x="3240579" y="5458757"/>
            <a:ext cx="2929109" cy="548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B4BD5202-5C1B-BC74-9B73-3498BBA694A2}"/>
              </a:ext>
            </a:extLst>
          </p:cNvPr>
          <p:cNvSpPr txBox="1"/>
          <p:nvPr/>
        </p:nvSpPr>
        <p:spPr>
          <a:xfrm>
            <a:off x="8714772" y="4052890"/>
            <a:ext cx="3134225" cy="1477328"/>
          </a:xfrm>
          <a:prstGeom prst="rect">
            <a:avLst/>
          </a:prstGeom>
          <a:noFill/>
        </p:spPr>
        <p:txBody>
          <a:bodyPr wrap="square">
            <a:spAutoFit/>
          </a:bodyPr>
          <a:lstStyle/>
          <a:p>
            <a:r>
              <a:rPr lang="en-SG" dirty="0">
                <a:hlinkClick r:id="rId3"/>
              </a:rPr>
              <a:t>https://github.com/WatchaLookinAtb/IBM-Data-Science-Capstone/blob/main/SpaceX_Machine%20Learning%20Prediction_Part_5.ipynb</a:t>
            </a:r>
            <a:r>
              <a:rPr lang="en-SG" dirty="0"/>
              <a:t> </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9841038" y="1264979"/>
            <a:ext cx="2122363" cy="516223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This preview showcases the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dashboard. The upcoming slides will present the results of Exploratory Data Analysis (EDA) using visualizations and SQL, an interactive map created with Folium, and the final model’s performance, achieving approximately 83% accuracy.</a:t>
            </a: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DE8B40E5-6C6C-9B3A-4B24-46420B1C49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8476" y="1338351"/>
            <a:ext cx="9779923" cy="5501207"/>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D8798E13-BE3A-3F5A-3B1E-E7C2B1C7C0FD}"/>
              </a:ext>
            </a:extLst>
          </p:cNvPr>
          <p:cNvPicPr>
            <a:picLocks noChangeAspect="1"/>
          </p:cNvPicPr>
          <p:nvPr/>
        </p:nvPicPr>
        <p:blipFill>
          <a:blip r:embed="rId3"/>
          <a:stretch>
            <a:fillRect/>
          </a:stretch>
        </p:blipFill>
        <p:spPr>
          <a:xfrm>
            <a:off x="0" y="4157272"/>
            <a:ext cx="12192000" cy="2450437"/>
          </a:xfrm>
          <a:prstGeom prst="rect">
            <a:avLst/>
          </a:prstGeom>
        </p:spPr>
      </p:pic>
      <p:sp>
        <p:nvSpPr>
          <p:cNvPr id="8" name="TextBox 7">
            <a:extLst>
              <a:ext uri="{FF2B5EF4-FFF2-40B4-BE49-F238E27FC236}">
                <a16:creationId xmlns:a16="http://schemas.microsoft.com/office/drawing/2014/main" id="{54557086-2298-7486-A273-25285D571E27}"/>
              </a:ext>
            </a:extLst>
          </p:cNvPr>
          <p:cNvSpPr txBox="1"/>
          <p:nvPr/>
        </p:nvSpPr>
        <p:spPr>
          <a:xfrm>
            <a:off x="322118" y="3429000"/>
            <a:ext cx="3809307" cy="646331"/>
          </a:xfrm>
          <a:prstGeom prst="rect">
            <a:avLst/>
          </a:prstGeom>
          <a:noFill/>
        </p:spPr>
        <p:txBody>
          <a:bodyPr wrap="square">
            <a:spAutoFit/>
          </a:bodyPr>
          <a:lstStyle/>
          <a:p>
            <a:r>
              <a:rPr lang="en-US" sz="1800" spc="-20" dirty="0">
                <a:latin typeface="Carlito"/>
                <a:cs typeface="Carlito"/>
              </a:rPr>
              <a:t>Green: successful </a:t>
            </a:r>
            <a:r>
              <a:rPr lang="en-US" sz="1800" spc="-10" dirty="0">
                <a:latin typeface="Carlito"/>
                <a:cs typeface="Carlito"/>
              </a:rPr>
              <a:t>launch; </a:t>
            </a:r>
          </a:p>
          <a:p>
            <a:r>
              <a:rPr lang="en-US" spc="-10" dirty="0">
                <a:latin typeface="Carlito"/>
                <a:cs typeface="Carlito"/>
              </a:rPr>
              <a:t>Blue: </a:t>
            </a:r>
            <a:r>
              <a:rPr lang="en-US" sz="1800" spc="-20" dirty="0">
                <a:latin typeface="Carlito"/>
                <a:cs typeface="Carlito"/>
              </a:rPr>
              <a:t>unsuccessful</a:t>
            </a:r>
            <a:r>
              <a:rPr lang="en-US" sz="1800" spc="180" dirty="0">
                <a:latin typeface="Carlito"/>
                <a:cs typeface="Carlito"/>
              </a:rPr>
              <a:t> </a:t>
            </a:r>
            <a:r>
              <a:rPr lang="en-US" sz="1800" spc="-10" dirty="0">
                <a:latin typeface="Carlito"/>
                <a:cs typeface="Carlito"/>
              </a:rPr>
              <a:t>launch</a:t>
            </a:r>
            <a:endParaRPr lang="en-SG" dirty="0"/>
          </a:p>
        </p:txBody>
      </p:sp>
      <p:sp>
        <p:nvSpPr>
          <p:cNvPr id="11" name="TextBox 10">
            <a:extLst>
              <a:ext uri="{FF2B5EF4-FFF2-40B4-BE49-F238E27FC236}">
                <a16:creationId xmlns:a16="http://schemas.microsoft.com/office/drawing/2014/main" id="{A8D10C65-7F79-E7C9-0F89-B982B965B2D0}"/>
              </a:ext>
            </a:extLst>
          </p:cNvPr>
          <p:cNvSpPr txBox="1"/>
          <p:nvPr/>
        </p:nvSpPr>
        <p:spPr>
          <a:xfrm>
            <a:off x="3295830" y="1274315"/>
            <a:ext cx="8162142" cy="2246769"/>
          </a:xfrm>
          <a:prstGeom prst="rect">
            <a:avLst/>
          </a:prstGeom>
          <a:noFill/>
        </p:spPr>
        <p:txBody>
          <a:bodyPr wrap="square">
            <a:spAutoFit/>
          </a:bodyPr>
          <a:lstStyle/>
          <a:p>
            <a:r>
              <a:rPr lang="en-US" sz="2800" spc="-20" dirty="0">
                <a:latin typeface="Carlito"/>
                <a:cs typeface="Carlito"/>
              </a:rPr>
              <a:t>Success rate has increased over time, with a major breakthrough around Flight 20.</a:t>
            </a:r>
          </a:p>
          <a:p>
            <a:endParaRPr lang="en-US" sz="2800" spc="-20" dirty="0">
              <a:latin typeface="Carlito"/>
              <a:cs typeface="Carlito"/>
            </a:endParaRPr>
          </a:p>
          <a:p>
            <a:r>
              <a:rPr lang="en-US" sz="2800" spc="-20" dirty="0">
                <a:latin typeface="Carlito"/>
                <a:cs typeface="Carlito"/>
              </a:rPr>
              <a:t>Success has generally risen since 2013, peaking at ~80% in recent years, despite a slight dip in 2018.</a:t>
            </a:r>
            <a:endParaRPr lang="en-SG" sz="2800" dirty="0"/>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Picture 7">
            <a:extLst>
              <a:ext uri="{FF2B5EF4-FFF2-40B4-BE49-F238E27FC236}">
                <a16:creationId xmlns:a16="http://schemas.microsoft.com/office/drawing/2014/main" id="{0200CB64-71E0-52B6-A489-ADD1EF661424}"/>
              </a:ext>
            </a:extLst>
          </p:cNvPr>
          <p:cNvPicPr>
            <a:picLocks noChangeAspect="1"/>
          </p:cNvPicPr>
          <p:nvPr/>
        </p:nvPicPr>
        <p:blipFill>
          <a:blip r:embed="rId3"/>
          <a:stretch>
            <a:fillRect/>
          </a:stretch>
        </p:blipFill>
        <p:spPr>
          <a:xfrm>
            <a:off x="0" y="2884883"/>
            <a:ext cx="12192000" cy="2385017"/>
          </a:xfrm>
          <a:prstGeom prst="rect">
            <a:avLst/>
          </a:prstGeom>
        </p:spPr>
      </p:pic>
      <p:sp>
        <p:nvSpPr>
          <p:cNvPr id="9" name="TextBox 8">
            <a:extLst>
              <a:ext uri="{FF2B5EF4-FFF2-40B4-BE49-F238E27FC236}">
                <a16:creationId xmlns:a16="http://schemas.microsoft.com/office/drawing/2014/main" id="{56264DFA-395C-03C9-FEB4-67C433724911}"/>
              </a:ext>
            </a:extLst>
          </p:cNvPr>
          <p:cNvSpPr txBox="1"/>
          <p:nvPr/>
        </p:nvSpPr>
        <p:spPr>
          <a:xfrm>
            <a:off x="3295830" y="1274315"/>
            <a:ext cx="8162142" cy="954107"/>
          </a:xfrm>
          <a:prstGeom prst="rect">
            <a:avLst/>
          </a:prstGeom>
          <a:noFill/>
        </p:spPr>
        <p:txBody>
          <a:bodyPr wrap="square">
            <a:spAutoFit/>
          </a:bodyPr>
          <a:lstStyle/>
          <a:p>
            <a:r>
              <a:rPr lang="en-US" sz="2800" spc="-20" dirty="0">
                <a:latin typeface="Carlito"/>
                <a:cs typeface="Carlito"/>
              </a:rPr>
              <a:t>Most payloads fall between 0-6000 kg.</a:t>
            </a:r>
          </a:p>
          <a:p>
            <a:r>
              <a:rPr lang="en-US" sz="2800" spc="-20" dirty="0">
                <a:latin typeface="Carlito"/>
                <a:cs typeface="Carlito"/>
              </a:rPr>
              <a:t>Different launch sites use distinct payload mass ranges</a:t>
            </a:r>
            <a:endParaRPr lang="en-SG" sz="2800" dirty="0"/>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100% success rates: ES-L1 (1), GEO (1), HEO (1), SSO (5).Decent success rate &amp; attempts: VLEO (14).Low success rate: SO (1) - 0%.Largest sample size, ~50% success: GTO (27).SpaceX initially focused on LEO (moderate success) and later shifted towards VLEO &amp; SSO, where performance improved.</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FFD20606-1657-A45C-5E34-23F804902627}"/>
              </a:ext>
            </a:extLst>
          </p:cNvPr>
          <p:cNvPicPr>
            <a:picLocks noChangeAspect="1"/>
          </p:cNvPicPr>
          <p:nvPr/>
        </p:nvPicPr>
        <p:blipFill>
          <a:blip r:embed="rId3"/>
          <a:stretch>
            <a:fillRect/>
          </a:stretch>
        </p:blipFill>
        <p:spPr>
          <a:xfrm>
            <a:off x="5527286" y="1681567"/>
            <a:ext cx="5992061" cy="434400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036618" y="1263422"/>
            <a:ext cx="6156977"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Preferences Changed as Flight Number increased</a:t>
            </a:r>
          </a:p>
          <a:p>
            <a:pPr>
              <a:lnSpc>
                <a:spcPct val="100000"/>
              </a:lnSpc>
              <a:spcBef>
                <a:spcPts val="1400"/>
              </a:spcBef>
            </a:pPr>
            <a:r>
              <a:rPr lang="en-US" sz="2200" dirty="0">
                <a:solidFill>
                  <a:schemeClr val="accent3">
                    <a:lumMod val="25000"/>
                  </a:schemeClr>
                </a:solidFill>
                <a:latin typeface="Abadi" panose="020B0604020104020204" pitchFamily="34" charset="0"/>
              </a:rPr>
              <a:t>SpaceX initially focused on LEO (moderate success) and later shifted towards VLEO &amp; SSO, where performance improved.</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A30A1BC7-4CBF-8E12-CDFB-7C39CABFB7C1}"/>
              </a:ext>
            </a:extLst>
          </p:cNvPr>
          <p:cNvPicPr>
            <a:picLocks noChangeAspect="1"/>
          </p:cNvPicPr>
          <p:nvPr/>
        </p:nvPicPr>
        <p:blipFill>
          <a:blip r:embed="rId3"/>
          <a:stretch>
            <a:fillRect/>
          </a:stretch>
        </p:blipFill>
        <p:spPr>
          <a:xfrm>
            <a:off x="0" y="3841648"/>
            <a:ext cx="12192000" cy="231691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6462062"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Payload mass is linked to orbit </a:t>
            </a:r>
            <a:r>
              <a:rPr lang="en-US" sz="2200" dirty="0" err="1">
                <a:solidFill>
                  <a:schemeClr val="accent3">
                    <a:lumMod val="25000"/>
                  </a:schemeClr>
                </a:solidFill>
                <a:latin typeface="Abadi" panose="020B0604020104020204" pitchFamily="34" charset="0"/>
              </a:rPr>
              <a:t>type:LEO</a:t>
            </a:r>
            <a:r>
              <a:rPr lang="en-US" sz="2200" dirty="0">
                <a:solidFill>
                  <a:schemeClr val="accent3">
                    <a:lumMod val="25000"/>
                  </a:schemeClr>
                </a:solidFill>
                <a:latin typeface="Abadi" panose="020B0604020104020204" pitchFamily="34" charset="0"/>
              </a:rPr>
              <a:t> &amp; SSO: Lower payload </a:t>
            </a:r>
            <a:r>
              <a:rPr lang="en-US" sz="2200" dirty="0" err="1">
                <a:solidFill>
                  <a:schemeClr val="accent3">
                    <a:lumMod val="25000"/>
                  </a:schemeClr>
                </a:solidFill>
                <a:latin typeface="Abadi" panose="020B0604020104020204" pitchFamily="34" charset="0"/>
              </a:rPr>
              <a:t>mass.VLEO</a:t>
            </a:r>
            <a:r>
              <a:rPr lang="en-US" sz="2200" dirty="0">
                <a:solidFill>
                  <a:schemeClr val="accent3">
                    <a:lumMod val="25000"/>
                  </a:schemeClr>
                </a:solidFill>
                <a:latin typeface="Abadi" panose="020B0604020104020204" pitchFamily="34" charset="0"/>
              </a:rPr>
              <a:t> (successful orbit): Heavier payloads at the higher end of the range.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6C1B604F-D5CC-47B0-CAC8-B87F2F58B470}"/>
              </a:ext>
            </a:extLst>
          </p:cNvPr>
          <p:cNvPicPr>
            <a:picLocks noChangeAspect="1"/>
          </p:cNvPicPr>
          <p:nvPr/>
        </p:nvPicPr>
        <p:blipFill>
          <a:blip r:embed="rId3"/>
          <a:stretch>
            <a:fillRect/>
          </a:stretch>
        </p:blipFill>
        <p:spPr>
          <a:xfrm>
            <a:off x="0" y="3860780"/>
            <a:ext cx="12192000" cy="236561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increases over time since 2013 with a slight dip in 2018</a:t>
            </a:r>
          </a:p>
          <a:p>
            <a:pPr>
              <a:lnSpc>
                <a:spcPct val="100000"/>
              </a:lnSpc>
              <a:spcBef>
                <a:spcPts val="1400"/>
              </a:spcBef>
            </a:pPr>
            <a:r>
              <a:rPr lang="en-US" sz="2200" dirty="0">
                <a:solidFill>
                  <a:schemeClr val="accent3">
                    <a:lumMod val="25000"/>
                  </a:schemeClr>
                </a:solidFill>
                <a:latin typeface="Abadi" panose="020B0604020104020204" pitchFamily="34" charset="0"/>
              </a:rPr>
              <a:t>Success in recent years at ~ 80%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564DF910-1788-CF3D-3343-C45F1E3F1EDB}"/>
              </a:ext>
            </a:extLst>
          </p:cNvPr>
          <p:cNvPicPr>
            <a:picLocks noChangeAspect="1"/>
          </p:cNvPicPr>
          <p:nvPr/>
        </p:nvPicPr>
        <p:blipFill>
          <a:blip r:embed="rId3"/>
          <a:stretch>
            <a:fillRect/>
          </a:stretch>
        </p:blipFill>
        <p:spPr>
          <a:xfrm>
            <a:off x="4741407" y="1360817"/>
            <a:ext cx="5496692" cy="439163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12700">
              <a:lnSpc>
                <a:spcPts val="2300"/>
              </a:lnSpc>
              <a:spcBef>
                <a:spcPts val="1200"/>
              </a:spcBef>
            </a:pPr>
            <a:r>
              <a:rPr lang="en-US" sz="2400" spc="-5" dirty="0">
                <a:solidFill>
                  <a:srgbClr val="404040"/>
                </a:solidFill>
                <a:latin typeface="Carlito"/>
                <a:cs typeface="Carlito"/>
              </a:rPr>
              <a:t>CCAFS SLC-40 </a:t>
            </a:r>
            <a:r>
              <a:rPr lang="en-US" sz="2400" dirty="0">
                <a:solidFill>
                  <a:srgbClr val="404040"/>
                </a:solidFill>
                <a:latin typeface="Carlito"/>
                <a:cs typeface="Carlito"/>
              </a:rPr>
              <a:t>and </a:t>
            </a:r>
            <a:r>
              <a:rPr lang="en-US" sz="2400" spc="-10" dirty="0">
                <a:solidFill>
                  <a:srgbClr val="404040"/>
                </a:solidFill>
                <a:latin typeface="Carlito"/>
                <a:cs typeface="Carlito"/>
              </a:rPr>
              <a:t>CCAFSSLC-40 </a:t>
            </a:r>
            <a:r>
              <a:rPr lang="en-US" sz="2400" spc="-25" dirty="0">
                <a:solidFill>
                  <a:srgbClr val="404040"/>
                </a:solidFill>
                <a:latin typeface="Carlito"/>
                <a:cs typeface="Carlito"/>
              </a:rPr>
              <a:t>likely </a:t>
            </a:r>
            <a:r>
              <a:rPr lang="en-US" sz="2400" spc="-20" dirty="0">
                <a:solidFill>
                  <a:srgbClr val="404040"/>
                </a:solidFill>
                <a:latin typeface="Carlito"/>
                <a:cs typeface="Carlito"/>
              </a:rPr>
              <a:t>represent </a:t>
            </a:r>
            <a:r>
              <a:rPr lang="en-US" sz="2400" dirty="0">
                <a:solidFill>
                  <a:srgbClr val="404040"/>
                </a:solidFill>
                <a:latin typeface="Carlito"/>
                <a:cs typeface="Carlito"/>
              </a:rPr>
              <a:t>the</a:t>
            </a:r>
            <a:r>
              <a:rPr lang="en-US" sz="2400" spc="-114" dirty="0">
                <a:solidFill>
                  <a:srgbClr val="404040"/>
                </a:solidFill>
                <a:latin typeface="Carlito"/>
                <a:cs typeface="Carlito"/>
              </a:rPr>
              <a:t> </a:t>
            </a:r>
            <a:r>
              <a:rPr lang="en-US" sz="2400" spc="-5" dirty="0">
                <a:solidFill>
                  <a:srgbClr val="404040"/>
                </a:solidFill>
                <a:latin typeface="Carlito"/>
                <a:cs typeface="Carlito"/>
              </a:rPr>
              <a:t>same</a:t>
            </a:r>
            <a:r>
              <a:rPr lang="en-US" sz="2400" spc="-5" dirty="0">
                <a:latin typeface="Carlito"/>
                <a:cs typeface="Carlito"/>
              </a:rPr>
              <a:t> </a:t>
            </a:r>
            <a:r>
              <a:rPr lang="en-US" sz="2400" dirty="0">
                <a:solidFill>
                  <a:srgbClr val="404040"/>
                </a:solidFill>
                <a:latin typeface="Carlito"/>
                <a:cs typeface="Carlito"/>
              </a:rPr>
              <a:t>launch </a:t>
            </a:r>
            <a:r>
              <a:rPr lang="en-US" sz="2400" spc="-20" dirty="0">
                <a:solidFill>
                  <a:srgbClr val="404040"/>
                </a:solidFill>
                <a:latin typeface="Carlito"/>
                <a:cs typeface="Carlito"/>
              </a:rPr>
              <a:t>site</a:t>
            </a:r>
            <a:r>
              <a:rPr lang="en-US" sz="2400" spc="-25" dirty="0">
                <a:solidFill>
                  <a:srgbClr val="404040"/>
                </a:solidFill>
                <a:latin typeface="Carlito"/>
                <a:cs typeface="Carlito"/>
              </a:rPr>
              <a:t>.</a:t>
            </a:r>
          </a:p>
          <a:p>
            <a:pPr marL="12700">
              <a:lnSpc>
                <a:spcPts val="2300"/>
              </a:lnSpc>
              <a:spcBef>
                <a:spcPts val="1200"/>
              </a:spcBef>
            </a:pPr>
            <a:r>
              <a:rPr lang="en-US" sz="2400" spc="-25" dirty="0">
                <a:solidFill>
                  <a:srgbClr val="404040"/>
                </a:solidFill>
                <a:latin typeface="Carlito"/>
                <a:cs typeface="Carlito"/>
              </a:rPr>
              <a:t>Likely </a:t>
            </a:r>
            <a:r>
              <a:rPr lang="en-US" sz="2400" spc="-5" dirty="0">
                <a:solidFill>
                  <a:srgbClr val="404040"/>
                </a:solidFill>
                <a:latin typeface="Carlito"/>
                <a:cs typeface="Carlito"/>
              </a:rPr>
              <a:t>only </a:t>
            </a:r>
            <a:r>
              <a:rPr lang="en-US" sz="2400" dirty="0">
                <a:solidFill>
                  <a:srgbClr val="404040"/>
                </a:solidFill>
                <a:latin typeface="Carlito"/>
                <a:cs typeface="Carlito"/>
              </a:rPr>
              <a:t>3 unique </a:t>
            </a:r>
            <a:r>
              <a:rPr lang="en-US" sz="2400" spc="-5" dirty="0" err="1">
                <a:solidFill>
                  <a:srgbClr val="404040"/>
                </a:solidFill>
                <a:latin typeface="Carlito"/>
                <a:cs typeface="Carlito"/>
              </a:rPr>
              <a:t>launch_site</a:t>
            </a:r>
            <a:r>
              <a:rPr lang="en-US" sz="2400" spc="-5" dirty="0">
                <a:solidFill>
                  <a:srgbClr val="404040"/>
                </a:solidFill>
                <a:latin typeface="Carlito"/>
                <a:cs typeface="Carlito"/>
              </a:rPr>
              <a:t> values:  CCAFS SLC-40, KSC LC-39A,</a:t>
            </a:r>
            <a:r>
              <a:rPr lang="en-US" sz="2400" spc="-310" dirty="0">
                <a:solidFill>
                  <a:srgbClr val="404040"/>
                </a:solidFill>
                <a:latin typeface="Carlito"/>
                <a:cs typeface="Carlito"/>
              </a:rPr>
              <a:t> </a:t>
            </a:r>
            <a:r>
              <a:rPr lang="en-US" sz="2400" spc="-40" dirty="0">
                <a:solidFill>
                  <a:srgbClr val="404040"/>
                </a:solidFill>
                <a:latin typeface="Carlito"/>
                <a:cs typeface="Carlito"/>
              </a:rPr>
              <a:t>VAFB </a:t>
            </a:r>
            <a:r>
              <a:rPr lang="en-US" sz="2400" spc="-10" dirty="0">
                <a:solidFill>
                  <a:srgbClr val="404040"/>
                </a:solidFill>
                <a:latin typeface="Carlito"/>
                <a:cs typeface="Carlito"/>
              </a:rPr>
              <a:t>SLC-4E</a:t>
            </a:r>
            <a:endParaRPr lang="en-US" sz="2400" dirty="0">
              <a:latin typeface="Carlito"/>
              <a:cs typeface="Carlito"/>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EDCF637D-86B8-8BC2-F60F-FF4EBEE5B1F6}"/>
              </a:ext>
            </a:extLst>
          </p:cNvPr>
          <p:cNvPicPr>
            <a:picLocks noChangeAspect="1"/>
          </p:cNvPicPr>
          <p:nvPr/>
        </p:nvPicPr>
        <p:blipFill>
          <a:blip r:embed="rId3"/>
          <a:stretch>
            <a:fillRect/>
          </a:stretch>
        </p:blipFill>
        <p:spPr>
          <a:xfrm>
            <a:off x="4868645" y="3001328"/>
            <a:ext cx="3934374" cy="228631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8" name="Picture 7">
            <a:extLst>
              <a:ext uri="{FF2B5EF4-FFF2-40B4-BE49-F238E27FC236}">
                <a16:creationId xmlns:a16="http://schemas.microsoft.com/office/drawing/2014/main" id="{5F128C9E-4A5F-9000-BC1D-F161C09CB205}"/>
              </a:ext>
            </a:extLst>
          </p:cNvPr>
          <p:cNvPicPr>
            <a:picLocks noChangeAspect="1"/>
          </p:cNvPicPr>
          <p:nvPr/>
        </p:nvPicPr>
        <p:blipFill>
          <a:blip r:embed="rId3"/>
          <a:stretch>
            <a:fillRect/>
          </a:stretch>
        </p:blipFill>
        <p:spPr>
          <a:xfrm>
            <a:off x="0" y="3863601"/>
            <a:ext cx="12192000" cy="236279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query calculating total payload mass for NASA missions confirms that CRS missions were meant for ISS resupply.</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230E3173-FC0B-656E-0D86-AC3AB0F4FE4C}"/>
              </a:ext>
            </a:extLst>
          </p:cNvPr>
          <p:cNvPicPr>
            <a:picLocks noChangeAspect="1"/>
          </p:cNvPicPr>
          <p:nvPr/>
        </p:nvPicPr>
        <p:blipFill>
          <a:blip r:embed="rId3"/>
          <a:stretch>
            <a:fillRect/>
          </a:stretch>
        </p:blipFill>
        <p:spPr>
          <a:xfrm>
            <a:off x="2412569" y="3428999"/>
            <a:ext cx="7230484" cy="203863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calculates the average payload mass of launches which used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F0801FEE-D703-6C9B-C475-C130FD252B9F}"/>
              </a:ext>
            </a:extLst>
          </p:cNvPr>
          <p:cNvPicPr>
            <a:picLocks noChangeAspect="1"/>
          </p:cNvPicPr>
          <p:nvPr/>
        </p:nvPicPr>
        <p:blipFill>
          <a:blip r:embed="rId3"/>
          <a:stretch>
            <a:fillRect/>
          </a:stretch>
        </p:blipFill>
        <p:spPr>
          <a:xfrm>
            <a:off x="2118757" y="3429000"/>
            <a:ext cx="7954485" cy="207674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71246" y="1377792"/>
            <a:ext cx="9745589" cy="4351338"/>
          </a:xfrm>
          <a:prstGeom prst="rect">
            <a:avLst/>
          </a:prstGeom>
        </p:spPr>
        <p:txBody>
          <a:bodyPr lIns="91440" tIns="45720" rIns="91440" bIns="45720" anchor="t">
            <a:normAutofit/>
          </a:bodyPr>
          <a:lstStyle/>
          <a:p>
            <a:pPr marL="12700" marR="135255">
              <a:lnSpc>
                <a:spcPct val="91800"/>
              </a:lnSpc>
              <a:spcBef>
                <a:spcPts val="300"/>
              </a:spcBef>
            </a:pPr>
            <a:r>
              <a:rPr lang="en-US" sz="2400" spc="-5" dirty="0">
                <a:solidFill>
                  <a:srgbClr val="404040"/>
                </a:solidFill>
                <a:latin typeface="Carlito"/>
                <a:cs typeface="Carlito"/>
              </a:rPr>
              <a:t>This </a:t>
            </a:r>
            <a:r>
              <a:rPr lang="en-US" sz="2400" dirty="0">
                <a:solidFill>
                  <a:srgbClr val="404040"/>
                </a:solidFill>
                <a:latin typeface="Carlito"/>
                <a:cs typeface="Carlito"/>
              </a:rPr>
              <a:t>query </a:t>
            </a:r>
            <a:r>
              <a:rPr lang="en-US" sz="2400" spc="-5" dirty="0">
                <a:solidFill>
                  <a:srgbClr val="404040"/>
                </a:solidFill>
                <a:latin typeface="Carlito"/>
                <a:cs typeface="Carlito"/>
              </a:rPr>
              <a:t>returns </a:t>
            </a:r>
            <a:r>
              <a:rPr lang="en-US" sz="2400" dirty="0">
                <a:solidFill>
                  <a:srgbClr val="404040"/>
                </a:solidFill>
                <a:latin typeface="Carlito"/>
                <a:cs typeface="Carlito"/>
              </a:rPr>
              <a:t>the </a:t>
            </a:r>
            <a:r>
              <a:rPr lang="en-US" sz="2400" spc="-35" dirty="0">
                <a:solidFill>
                  <a:srgbClr val="404040"/>
                </a:solidFill>
                <a:latin typeface="Carlito"/>
                <a:cs typeface="Carlito"/>
              </a:rPr>
              <a:t>first  </a:t>
            </a:r>
            <a:r>
              <a:rPr lang="en-US" sz="2400" spc="-5" dirty="0">
                <a:solidFill>
                  <a:srgbClr val="404040"/>
                </a:solidFill>
                <a:latin typeface="Carlito"/>
                <a:cs typeface="Carlito"/>
              </a:rPr>
              <a:t>successful </a:t>
            </a:r>
            <a:r>
              <a:rPr lang="en-US" sz="2400" spc="-15" dirty="0">
                <a:solidFill>
                  <a:srgbClr val="404040"/>
                </a:solidFill>
                <a:latin typeface="Carlito"/>
                <a:cs typeface="Carlito"/>
              </a:rPr>
              <a:t>ground </a:t>
            </a:r>
            <a:r>
              <a:rPr lang="en-US" sz="2400" spc="-5" dirty="0">
                <a:solidFill>
                  <a:srgbClr val="404040"/>
                </a:solidFill>
                <a:latin typeface="Carlito"/>
                <a:cs typeface="Carlito"/>
              </a:rPr>
              <a:t>pad</a:t>
            </a:r>
            <a:r>
              <a:rPr lang="en-US" sz="2400" spc="-145" dirty="0">
                <a:solidFill>
                  <a:srgbClr val="404040"/>
                </a:solidFill>
                <a:latin typeface="Carlito"/>
                <a:cs typeface="Carlito"/>
              </a:rPr>
              <a:t> </a:t>
            </a:r>
            <a:r>
              <a:rPr lang="en-US" sz="2400" dirty="0">
                <a:solidFill>
                  <a:srgbClr val="404040"/>
                </a:solidFill>
                <a:latin typeface="Carlito"/>
                <a:cs typeface="Carlito"/>
              </a:rPr>
              <a:t>landing  </a:t>
            </a:r>
            <a:r>
              <a:rPr lang="en-US" sz="2400" spc="-25" dirty="0">
                <a:solidFill>
                  <a:srgbClr val="404040"/>
                </a:solidFill>
                <a:latin typeface="Carlito"/>
                <a:cs typeface="Carlito"/>
              </a:rPr>
              <a:t>date.</a:t>
            </a:r>
            <a:endParaRPr lang="en-US" sz="2400" dirty="0">
              <a:latin typeface="Carlito"/>
              <a:cs typeface="Carlito"/>
            </a:endParaRPr>
          </a:p>
          <a:p>
            <a:pPr marL="12700">
              <a:lnSpc>
                <a:spcPts val="2300"/>
              </a:lnSpc>
              <a:spcBef>
                <a:spcPts val="1200"/>
              </a:spcBef>
            </a:pPr>
            <a:r>
              <a:rPr lang="en-US" sz="2400" spc="-35" dirty="0">
                <a:solidFill>
                  <a:srgbClr val="404040"/>
                </a:solidFill>
                <a:latin typeface="Carlito"/>
                <a:cs typeface="Carlito"/>
              </a:rPr>
              <a:t>First </a:t>
            </a:r>
            <a:r>
              <a:rPr lang="en-US" sz="2400" spc="-15" dirty="0">
                <a:solidFill>
                  <a:srgbClr val="404040"/>
                </a:solidFill>
                <a:latin typeface="Carlito"/>
                <a:cs typeface="Carlito"/>
              </a:rPr>
              <a:t>ground landing </a:t>
            </a:r>
            <a:r>
              <a:rPr lang="en-US" sz="2400" spc="-5" dirty="0">
                <a:solidFill>
                  <a:srgbClr val="404040"/>
                </a:solidFill>
                <a:latin typeface="Carlito"/>
                <a:cs typeface="Carlito"/>
              </a:rPr>
              <a:t>wasn’t</a:t>
            </a:r>
            <a:r>
              <a:rPr lang="en-US" sz="2400" dirty="0">
                <a:latin typeface="Carlito"/>
                <a:cs typeface="Carlito"/>
              </a:rPr>
              <a:t> </a:t>
            </a:r>
            <a:r>
              <a:rPr lang="en-US" sz="2400" spc="-5" dirty="0">
                <a:solidFill>
                  <a:srgbClr val="404040"/>
                </a:solidFill>
                <a:latin typeface="Carlito"/>
                <a:cs typeface="Carlito"/>
              </a:rPr>
              <a:t>until </a:t>
            </a:r>
            <a:r>
              <a:rPr lang="en-US" sz="2400" dirty="0">
                <a:solidFill>
                  <a:srgbClr val="404040"/>
                </a:solidFill>
                <a:latin typeface="Carlito"/>
                <a:cs typeface="Carlito"/>
              </a:rPr>
              <a:t>the end </a:t>
            </a:r>
            <a:r>
              <a:rPr lang="en-US" sz="2400" spc="-5" dirty="0">
                <a:solidFill>
                  <a:srgbClr val="404040"/>
                </a:solidFill>
                <a:latin typeface="Carlito"/>
                <a:cs typeface="Carlito"/>
              </a:rPr>
              <a:t>of</a:t>
            </a:r>
            <a:r>
              <a:rPr lang="en-US" sz="2400" spc="-105" dirty="0">
                <a:solidFill>
                  <a:srgbClr val="404040"/>
                </a:solidFill>
                <a:latin typeface="Carlito"/>
                <a:cs typeface="Carlito"/>
              </a:rPr>
              <a:t> </a:t>
            </a:r>
            <a:r>
              <a:rPr lang="en-US" sz="2400" dirty="0">
                <a:solidFill>
                  <a:srgbClr val="404040"/>
                </a:solidFill>
                <a:latin typeface="Carlito"/>
                <a:cs typeface="Carlito"/>
              </a:rPr>
              <a:t>2010.</a:t>
            </a:r>
            <a:endParaRPr lang="en-US" sz="2400" dirty="0">
              <a:latin typeface="Carlito"/>
              <a:cs typeface="Carlito"/>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2731C7A3-AA45-37A4-A0FC-3246064E403C}"/>
              </a:ext>
            </a:extLst>
          </p:cNvPr>
          <p:cNvPicPr>
            <a:picLocks noChangeAspect="1"/>
          </p:cNvPicPr>
          <p:nvPr/>
        </p:nvPicPr>
        <p:blipFill>
          <a:blip r:embed="rId3"/>
          <a:stretch>
            <a:fillRect/>
          </a:stretch>
        </p:blipFill>
        <p:spPr>
          <a:xfrm>
            <a:off x="3011531" y="3403269"/>
            <a:ext cx="6401693" cy="237205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query returns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0FA615EA-8216-D6D8-53CE-762F75E8084A}"/>
              </a:ext>
            </a:extLst>
          </p:cNvPr>
          <p:cNvPicPr>
            <a:picLocks noChangeAspect="1"/>
          </p:cNvPicPr>
          <p:nvPr/>
        </p:nvPicPr>
        <p:blipFill>
          <a:blip r:embed="rId3"/>
          <a:stretch>
            <a:fillRect/>
          </a:stretch>
        </p:blipFill>
        <p:spPr>
          <a:xfrm>
            <a:off x="74814" y="3815545"/>
            <a:ext cx="12192000" cy="270047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54E148CB-1299-680A-8DF6-A1CB08E56BCC}"/>
              </a:ext>
            </a:extLst>
          </p:cNvPr>
          <p:cNvPicPr>
            <a:picLocks noChangeAspect="1"/>
          </p:cNvPicPr>
          <p:nvPr/>
        </p:nvPicPr>
        <p:blipFill>
          <a:blip r:embed="rId3"/>
          <a:stretch>
            <a:fillRect/>
          </a:stretch>
        </p:blipFill>
        <p:spPr>
          <a:xfrm>
            <a:off x="1793357" y="3204748"/>
            <a:ext cx="8468907" cy="297221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28694" y="1380967"/>
            <a:ext cx="9745589" cy="4351338"/>
          </a:xfrm>
          <a:prstGeom prst="rect">
            <a:avLst/>
          </a:prstGeom>
        </p:spPr>
        <p:txBody>
          <a:bodyPr>
            <a:normAutofit/>
          </a:bodyPr>
          <a:lstStyle/>
          <a:p>
            <a:pPr marL="12700" marR="5080">
              <a:lnSpc>
                <a:spcPct val="90100"/>
              </a:lnSpc>
              <a:spcBef>
                <a:spcPts val="340"/>
              </a:spcBef>
            </a:pPr>
            <a:r>
              <a:rPr lang="en-US" sz="2400" spc="-5" dirty="0">
                <a:solidFill>
                  <a:srgbClr val="404040"/>
                </a:solidFill>
                <a:latin typeface="Carlito"/>
                <a:cs typeface="Carlito"/>
              </a:rPr>
              <a:t>This </a:t>
            </a:r>
            <a:r>
              <a:rPr lang="en-US" sz="2400" dirty="0">
                <a:solidFill>
                  <a:srgbClr val="404040"/>
                </a:solidFill>
                <a:latin typeface="Carlito"/>
                <a:cs typeface="Carlito"/>
              </a:rPr>
              <a:t>query </a:t>
            </a:r>
            <a:r>
              <a:rPr lang="en-US" sz="2400" spc="-5" dirty="0">
                <a:solidFill>
                  <a:srgbClr val="404040"/>
                </a:solidFill>
                <a:latin typeface="Carlito"/>
                <a:cs typeface="Carlito"/>
              </a:rPr>
              <a:t>returns </a:t>
            </a:r>
            <a:r>
              <a:rPr lang="en-US" sz="2400" spc="-20" dirty="0">
                <a:solidFill>
                  <a:srgbClr val="404040"/>
                </a:solidFill>
                <a:latin typeface="Carlito"/>
                <a:cs typeface="Carlito"/>
              </a:rPr>
              <a:t>booster </a:t>
            </a:r>
            <a:r>
              <a:rPr lang="en-US" sz="2400" spc="-25" dirty="0">
                <a:solidFill>
                  <a:srgbClr val="404040"/>
                </a:solidFill>
                <a:latin typeface="Carlito"/>
                <a:cs typeface="Carlito"/>
              </a:rPr>
              <a:t>versions which </a:t>
            </a:r>
            <a:r>
              <a:rPr lang="en-US" sz="2400" spc="-5" dirty="0">
                <a:solidFill>
                  <a:srgbClr val="404040"/>
                </a:solidFill>
                <a:latin typeface="Carlito"/>
                <a:cs typeface="Carlito"/>
              </a:rPr>
              <a:t>carried </a:t>
            </a:r>
            <a:r>
              <a:rPr lang="en-US" sz="2400" dirty="0">
                <a:solidFill>
                  <a:srgbClr val="404040"/>
                </a:solidFill>
                <a:latin typeface="Carlito"/>
                <a:cs typeface="Carlito"/>
              </a:rPr>
              <a:t>the </a:t>
            </a:r>
            <a:r>
              <a:rPr lang="en-US" sz="2400" spc="-5" dirty="0">
                <a:solidFill>
                  <a:srgbClr val="404040"/>
                </a:solidFill>
                <a:latin typeface="Carlito"/>
                <a:cs typeface="Carlito"/>
              </a:rPr>
              <a:t>highest </a:t>
            </a:r>
            <a:r>
              <a:rPr lang="en-US" sz="2400" spc="-10" dirty="0">
                <a:solidFill>
                  <a:srgbClr val="404040"/>
                </a:solidFill>
                <a:latin typeface="Carlito"/>
                <a:cs typeface="Carlito"/>
              </a:rPr>
              <a:t>payload </a:t>
            </a:r>
            <a:r>
              <a:rPr lang="en-US" sz="2400" spc="-5" dirty="0">
                <a:solidFill>
                  <a:srgbClr val="404040"/>
                </a:solidFill>
                <a:latin typeface="Carlito"/>
                <a:cs typeface="Carlito"/>
              </a:rPr>
              <a:t>mass of </a:t>
            </a:r>
            <a:r>
              <a:rPr lang="en-US" sz="2400" dirty="0">
                <a:solidFill>
                  <a:srgbClr val="404040"/>
                </a:solidFill>
                <a:latin typeface="Carlito"/>
                <a:cs typeface="Carlito"/>
              </a:rPr>
              <a:t>15600 kg.</a:t>
            </a:r>
            <a:endParaRPr lang="en-US" sz="2400" dirty="0">
              <a:latin typeface="Carlito"/>
              <a:cs typeface="Carlito"/>
            </a:endParaRPr>
          </a:p>
          <a:p>
            <a:pPr marL="12700" marR="71120">
              <a:lnSpc>
                <a:spcPts val="2200"/>
              </a:lnSpc>
              <a:spcBef>
                <a:spcPts val="1440"/>
              </a:spcBef>
            </a:pPr>
            <a:r>
              <a:rPr lang="en-US" sz="2400" spc="-5" dirty="0">
                <a:solidFill>
                  <a:srgbClr val="404040"/>
                </a:solidFill>
                <a:latin typeface="Carlito"/>
                <a:cs typeface="Carlito"/>
              </a:rPr>
              <a:t>These </a:t>
            </a:r>
            <a:r>
              <a:rPr lang="en-US" sz="2400" spc="-20" dirty="0">
                <a:solidFill>
                  <a:srgbClr val="404040"/>
                </a:solidFill>
                <a:latin typeface="Carlito"/>
                <a:cs typeface="Carlito"/>
              </a:rPr>
              <a:t>booster </a:t>
            </a:r>
            <a:r>
              <a:rPr lang="en-US" sz="2400" spc="-25" dirty="0">
                <a:solidFill>
                  <a:srgbClr val="404040"/>
                </a:solidFill>
                <a:latin typeface="Carlito"/>
                <a:cs typeface="Carlito"/>
              </a:rPr>
              <a:t>versions </a:t>
            </a:r>
            <a:r>
              <a:rPr lang="en-US" sz="2400" spc="-20" dirty="0">
                <a:solidFill>
                  <a:srgbClr val="404040"/>
                </a:solidFill>
                <a:latin typeface="Carlito"/>
                <a:cs typeface="Carlito"/>
              </a:rPr>
              <a:t>are </a:t>
            </a:r>
            <a:r>
              <a:rPr lang="en-US" sz="2400" dirty="0">
                <a:solidFill>
                  <a:srgbClr val="404040"/>
                </a:solidFill>
                <a:latin typeface="Carlito"/>
                <a:cs typeface="Carlito"/>
              </a:rPr>
              <a:t>all F9 B5 </a:t>
            </a:r>
            <a:r>
              <a:rPr lang="en-US" sz="2400" spc="-5" dirty="0">
                <a:solidFill>
                  <a:srgbClr val="404040"/>
                </a:solidFill>
                <a:latin typeface="Carlito"/>
                <a:cs typeface="Carlito"/>
              </a:rPr>
              <a:t>B10xx.x</a:t>
            </a:r>
            <a:r>
              <a:rPr lang="en-US" sz="2400" spc="-45" dirty="0">
                <a:solidFill>
                  <a:srgbClr val="404040"/>
                </a:solidFill>
                <a:latin typeface="Carlito"/>
                <a:cs typeface="Carlito"/>
              </a:rPr>
              <a:t>.</a:t>
            </a:r>
            <a:endParaRPr lang="en-US" sz="2400" dirty="0">
              <a:latin typeface="Carlito"/>
              <a:cs typeface="Carlito"/>
            </a:endParaRPr>
          </a:p>
          <a:p>
            <a:pPr marL="12700" marR="27305">
              <a:lnSpc>
                <a:spcPts val="2210"/>
              </a:lnSpc>
              <a:spcBef>
                <a:spcPts val="1395"/>
              </a:spcBef>
            </a:pPr>
            <a:r>
              <a:rPr lang="en-US" sz="2400" spc="-5" dirty="0">
                <a:solidFill>
                  <a:srgbClr val="404040"/>
                </a:solidFill>
                <a:latin typeface="Carlito"/>
                <a:cs typeface="Carlito"/>
              </a:rPr>
              <a:t>This </a:t>
            </a:r>
            <a:r>
              <a:rPr lang="en-US" sz="2400" spc="-25" dirty="0">
                <a:solidFill>
                  <a:srgbClr val="404040"/>
                </a:solidFill>
                <a:latin typeface="Carlito"/>
                <a:cs typeface="Carlito"/>
              </a:rPr>
              <a:t>likely </a:t>
            </a:r>
            <a:r>
              <a:rPr lang="en-US" sz="2400" spc="-20" dirty="0">
                <a:solidFill>
                  <a:srgbClr val="404040"/>
                </a:solidFill>
                <a:latin typeface="Carlito"/>
                <a:cs typeface="Carlito"/>
              </a:rPr>
              <a:t>indicates </a:t>
            </a:r>
            <a:r>
              <a:rPr lang="en-US" sz="2400" spc="-10" dirty="0">
                <a:solidFill>
                  <a:srgbClr val="404040"/>
                </a:solidFill>
                <a:latin typeface="Carlito"/>
                <a:cs typeface="Carlito"/>
              </a:rPr>
              <a:t>certain booster versions consistently carried the maximum payload</a:t>
            </a:r>
            <a:endParaRPr lang="en-US" sz="2400" dirty="0">
              <a:latin typeface="Carlito"/>
              <a:cs typeface="Carlito"/>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7F0D295F-BF85-A129-3AF4-1338D8803E1D}"/>
              </a:ext>
            </a:extLst>
          </p:cNvPr>
          <p:cNvPicPr>
            <a:picLocks noChangeAspect="1"/>
          </p:cNvPicPr>
          <p:nvPr/>
        </p:nvPicPr>
        <p:blipFill>
          <a:blip r:embed="rId3"/>
          <a:stretch>
            <a:fillRect/>
          </a:stretch>
        </p:blipFill>
        <p:spPr>
          <a:xfrm>
            <a:off x="2559493" y="2976137"/>
            <a:ext cx="8726118" cy="575390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12700" marR="5080">
              <a:lnSpc>
                <a:spcPct val="90000"/>
              </a:lnSpc>
              <a:spcBef>
                <a:spcPts val="340"/>
              </a:spcBef>
            </a:pPr>
            <a:r>
              <a:rPr lang="en-US" sz="2400" spc="-5" dirty="0">
                <a:solidFill>
                  <a:srgbClr val="404040"/>
                </a:solidFill>
                <a:latin typeface="Carlito"/>
                <a:cs typeface="Carlito"/>
              </a:rPr>
              <a:t>This </a:t>
            </a:r>
            <a:r>
              <a:rPr lang="en-US" sz="2400" dirty="0">
                <a:solidFill>
                  <a:srgbClr val="404040"/>
                </a:solidFill>
                <a:latin typeface="Carlito"/>
                <a:cs typeface="Carlito"/>
              </a:rPr>
              <a:t>query </a:t>
            </a:r>
            <a:r>
              <a:rPr lang="en-US" sz="2400" spc="-5" dirty="0">
                <a:solidFill>
                  <a:srgbClr val="404040"/>
                </a:solidFill>
                <a:latin typeface="Carlito"/>
                <a:cs typeface="Carlito"/>
              </a:rPr>
              <a:t>returns </a:t>
            </a:r>
            <a:r>
              <a:rPr lang="en-US" sz="2400" dirty="0">
                <a:solidFill>
                  <a:srgbClr val="404040"/>
                </a:solidFill>
                <a:latin typeface="Carlito"/>
                <a:cs typeface="Carlito"/>
              </a:rPr>
              <a:t>the </a:t>
            </a:r>
            <a:r>
              <a:rPr lang="en-US" sz="2400" spc="-5" dirty="0">
                <a:solidFill>
                  <a:srgbClr val="404040"/>
                </a:solidFill>
                <a:latin typeface="Carlito"/>
                <a:cs typeface="Carlito"/>
              </a:rPr>
              <a:t>Month,</a:t>
            </a:r>
            <a:r>
              <a:rPr lang="en-US" sz="2400" spc="-145" dirty="0">
                <a:solidFill>
                  <a:srgbClr val="404040"/>
                </a:solidFill>
                <a:latin typeface="Carlito"/>
                <a:cs typeface="Carlito"/>
              </a:rPr>
              <a:t> </a:t>
            </a:r>
            <a:r>
              <a:rPr lang="en-US" sz="2400" spc="-5" dirty="0">
                <a:solidFill>
                  <a:srgbClr val="404040"/>
                </a:solidFill>
                <a:latin typeface="Carlito"/>
                <a:cs typeface="Carlito"/>
              </a:rPr>
              <a:t>Landing  </a:t>
            </a:r>
            <a:r>
              <a:rPr lang="en-US" sz="2400" spc="-10" dirty="0">
                <a:solidFill>
                  <a:srgbClr val="404040"/>
                </a:solidFill>
                <a:latin typeface="Carlito"/>
                <a:cs typeface="Carlito"/>
              </a:rPr>
              <a:t>Outcome, Booster </a:t>
            </a:r>
            <a:r>
              <a:rPr lang="en-US" sz="2400" spc="-40" dirty="0">
                <a:solidFill>
                  <a:srgbClr val="404040"/>
                </a:solidFill>
                <a:latin typeface="Carlito"/>
                <a:cs typeface="Carlito"/>
              </a:rPr>
              <a:t>Version, </a:t>
            </a:r>
            <a:r>
              <a:rPr lang="en-US" sz="2400" spc="-25" dirty="0">
                <a:solidFill>
                  <a:srgbClr val="404040"/>
                </a:solidFill>
                <a:latin typeface="Carlito"/>
                <a:cs typeface="Carlito"/>
              </a:rPr>
              <a:t>Payload  </a:t>
            </a:r>
            <a:r>
              <a:rPr lang="en-US" sz="2400" dirty="0">
                <a:solidFill>
                  <a:srgbClr val="404040"/>
                </a:solidFill>
                <a:latin typeface="Carlito"/>
                <a:cs typeface="Carlito"/>
              </a:rPr>
              <a:t>Mass </a:t>
            </a:r>
            <a:r>
              <a:rPr lang="en-US" sz="2400" spc="-5" dirty="0">
                <a:solidFill>
                  <a:srgbClr val="404040"/>
                </a:solidFill>
                <a:latin typeface="Carlito"/>
                <a:cs typeface="Carlito"/>
              </a:rPr>
              <a:t>(kg), </a:t>
            </a:r>
            <a:r>
              <a:rPr lang="en-US" sz="2400" dirty="0">
                <a:solidFill>
                  <a:srgbClr val="404040"/>
                </a:solidFill>
                <a:latin typeface="Carlito"/>
                <a:cs typeface="Carlito"/>
              </a:rPr>
              <a:t>and </a:t>
            </a:r>
            <a:r>
              <a:rPr lang="en-US" sz="2400" spc="-5" dirty="0">
                <a:solidFill>
                  <a:srgbClr val="404040"/>
                </a:solidFill>
                <a:latin typeface="Carlito"/>
                <a:cs typeface="Carlito"/>
              </a:rPr>
              <a:t>Launch </a:t>
            </a:r>
            <a:r>
              <a:rPr lang="en-US" sz="2400" spc="-20" dirty="0">
                <a:solidFill>
                  <a:srgbClr val="404040"/>
                </a:solidFill>
                <a:latin typeface="Carlito"/>
                <a:cs typeface="Carlito"/>
              </a:rPr>
              <a:t>site </a:t>
            </a:r>
            <a:r>
              <a:rPr lang="en-US" sz="2400" spc="-5" dirty="0">
                <a:solidFill>
                  <a:srgbClr val="404040"/>
                </a:solidFill>
                <a:latin typeface="Carlito"/>
                <a:cs typeface="Carlito"/>
              </a:rPr>
              <a:t>of </a:t>
            </a:r>
            <a:r>
              <a:rPr lang="en-US" sz="2400" dirty="0">
                <a:solidFill>
                  <a:srgbClr val="404040"/>
                </a:solidFill>
                <a:latin typeface="Carlito"/>
                <a:cs typeface="Carlito"/>
              </a:rPr>
              <a:t>launches in 2015 </a:t>
            </a:r>
            <a:r>
              <a:rPr lang="en-US" sz="2400" spc="-10" dirty="0">
                <a:solidFill>
                  <a:srgbClr val="404040"/>
                </a:solidFill>
                <a:latin typeface="Carlito"/>
                <a:cs typeface="Carlito"/>
              </a:rPr>
              <a:t>where </a:t>
            </a:r>
            <a:r>
              <a:rPr lang="en-US" sz="2400" spc="-25" dirty="0">
                <a:solidFill>
                  <a:srgbClr val="404040"/>
                </a:solidFill>
                <a:latin typeface="Carlito"/>
                <a:cs typeface="Carlito"/>
              </a:rPr>
              <a:t>stage </a:t>
            </a:r>
            <a:r>
              <a:rPr lang="en-US" sz="2400" dirty="0">
                <a:solidFill>
                  <a:srgbClr val="404040"/>
                </a:solidFill>
                <a:latin typeface="Carlito"/>
                <a:cs typeface="Carlito"/>
              </a:rPr>
              <a:t>1 </a:t>
            </a:r>
            <a:r>
              <a:rPr lang="en-US" sz="2400" spc="-20" dirty="0">
                <a:solidFill>
                  <a:srgbClr val="404040"/>
                </a:solidFill>
                <a:latin typeface="Carlito"/>
                <a:cs typeface="Carlito"/>
              </a:rPr>
              <a:t>failed </a:t>
            </a:r>
            <a:r>
              <a:rPr lang="en-US" sz="2400" spc="-15" dirty="0">
                <a:solidFill>
                  <a:srgbClr val="404040"/>
                </a:solidFill>
                <a:latin typeface="Carlito"/>
                <a:cs typeface="Carlito"/>
              </a:rPr>
              <a:t>to </a:t>
            </a:r>
            <a:r>
              <a:rPr lang="en-US" sz="2400" spc="-5" dirty="0">
                <a:solidFill>
                  <a:srgbClr val="404040"/>
                </a:solidFill>
                <a:latin typeface="Carlito"/>
                <a:cs typeface="Carlito"/>
              </a:rPr>
              <a:t>land  on </a:t>
            </a:r>
            <a:r>
              <a:rPr lang="en-US" sz="2400" dirty="0">
                <a:solidFill>
                  <a:srgbClr val="404040"/>
                </a:solidFill>
                <a:latin typeface="Carlito"/>
                <a:cs typeface="Carlito"/>
              </a:rPr>
              <a:t>a </a:t>
            </a:r>
            <a:r>
              <a:rPr lang="en-US" sz="2400" spc="-20" dirty="0">
                <a:solidFill>
                  <a:srgbClr val="404040"/>
                </a:solidFill>
                <a:latin typeface="Carlito"/>
                <a:cs typeface="Carlito"/>
              </a:rPr>
              <a:t>drone</a:t>
            </a:r>
            <a:r>
              <a:rPr lang="en-US" sz="2400" spc="-80" dirty="0">
                <a:solidFill>
                  <a:srgbClr val="404040"/>
                </a:solidFill>
                <a:latin typeface="Carlito"/>
                <a:cs typeface="Carlito"/>
              </a:rPr>
              <a:t> </a:t>
            </a:r>
            <a:r>
              <a:rPr lang="en-US" sz="2400" spc="-5" dirty="0">
                <a:solidFill>
                  <a:srgbClr val="404040"/>
                </a:solidFill>
                <a:latin typeface="Carlito"/>
                <a:cs typeface="Carlito"/>
              </a:rPr>
              <a:t>ship.</a:t>
            </a:r>
            <a:endParaRPr lang="en-US" sz="2400" dirty="0">
              <a:latin typeface="Carlito"/>
              <a:cs typeface="Carlito"/>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CA388833-7D02-713A-2F7C-27BB82BA8ACC}"/>
              </a:ext>
            </a:extLst>
          </p:cNvPr>
          <p:cNvPicPr>
            <a:picLocks noChangeAspect="1"/>
          </p:cNvPicPr>
          <p:nvPr/>
        </p:nvPicPr>
        <p:blipFill>
          <a:blip r:embed="rId3"/>
          <a:stretch>
            <a:fillRect/>
          </a:stretch>
        </p:blipFill>
        <p:spPr>
          <a:xfrm>
            <a:off x="36022" y="4062552"/>
            <a:ext cx="12192000" cy="171277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This query returned a list of ranked landing outcomes between June 4 2010 and March 20 2017</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1AC56230-91BA-1109-9894-AD1A41DA36A6}"/>
              </a:ext>
            </a:extLst>
          </p:cNvPr>
          <p:cNvPicPr>
            <a:picLocks noChangeAspect="1"/>
          </p:cNvPicPr>
          <p:nvPr/>
        </p:nvPicPr>
        <p:blipFill>
          <a:blip r:embed="rId3"/>
          <a:stretch>
            <a:fillRect/>
          </a:stretch>
        </p:blipFill>
        <p:spPr>
          <a:xfrm>
            <a:off x="2414119" y="3894116"/>
            <a:ext cx="8192921" cy="285581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left map displays all the launch sites in relation to the US map, while the right map zooms in on the two Florida-based launch sites, given their proximity to each other. All launch sites are situated near the coast.</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7" name="Picture 6">
            <a:extLst>
              <a:ext uri="{FF2B5EF4-FFF2-40B4-BE49-F238E27FC236}">
                <a16:creationId xmlns:a16="http://schemas.microsoft.com/office/drawing/2014/main" id="{C993843F-DA30-69DA-0DB4-6F4D4DBE29B9}"/>
              </a:ext>
            </a:extLst>
          </p:cNvPr>
          <p:cNvPicPr>
            <a:picLocks noChangeAspect="1"/>
          </p:cNvPicPr>
          <p:nvPr/>
        </p:nvPicPr>
        <p:blipFill>
          <a:blip r:embed="rId3"/>
          <a:stretch>
            <a:fillRect/>
          </a:stretch>
        </p:blipFill>
        <p:spPr>
          <a:xfrm>
            <a:off x="0" y="2932737"/>
            <a:ext cx="10357658" cy="385162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529459" cy="1603375"/>
          </a:xfrm>
          <a:prstGeom prst="rect">
            <a:avLst/>
          </a:prstGeom>
        </p:spPr>
        <p:txBody>
          <a:bodyPr lIns="91440" tIns="45720" rIns="91440" bIns="45720" anchor="t">
            <a:normAutofit fontScale="92500"/>
          </a:bodyPr>
          <a:lstStyle/>
          <a:p>
            <a:pPr>
              <a:spcBef>
                <a:spcPts val="1400"/>
              </a:spcBef>
            </a:pPr>
            <a:r>
              <a:rPr lang="en-US" dirty="0">
                <a:solidFill>
                  <a:schemeClr val="accent3">
                    <a:lumMod val="25000"/>
                  </a:schemeClr>
                </a:solidFill>
              </a:rPr>
              <a:t>On the Folium map, users can click on clusters to view individual landing events, with green icons indicating successful landings and red icons representing failed ones. For example, VAFB SLC-4E has 4 successful landings and 6 failed ones.</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4" name="Picture 3">
            <a:extLst>
              <a:ext uri="{FF2B5EF4-FFF2-40B4-BE49-F238E27FC236}">
                <a16:creationId xmlns:a16="http://schemas.microsoft.com/office/drawing/2014/main" id="{2C400EE8-E4A9-670E-D3AA-0FD47AC11D2D}"/>
              </a:ext>
            </a:extLst>
          </p:cNvPr>
          <p:cNvPicPr>
            <a:picLocks noChangeAspect="1"/>
          </p:cNvPicPr>
          <p:nvPr/>
        </p:nvPicPr>
        <p:blipFill>
          <a:blip r:embed="rId3"/>
          <a:stretch>
            <a:fillRect/>
          </a:stretch>
        </p:blipFill>
        <p:spPr>
          <a:xfrm>
            <a:off x="847898" y="3241367"/>
            <a:ext cx="10025149" cy="347980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Taking KSC LC-39A as an example, launch sites are typically located near railways for efficient transportation of large equipment and supplies. They are also close to highways for human and supply transport, and positioned by coasts to minimize risk to populated areas in case of launch failure.</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4" name="Picture 3">
            <a:extLst>
              <a:ext uri="{FF2B5EF4-FFF2-40B4-BE49-F238E27FC236}">
                <a16:creationId xmlns:a16="http://schemas.microsoft.com/office/drawing/2014/main" id="{873AAEC9-2DE4-5A4A-C58B-DDD07024021D}"/>
              </a:ext>
            </a:extLst>
          </p:cNvPr>
          <p:cNvPicPr>
            <a:picLocks noChangeAspect="1"/>
          </p:cNvPicPr>
          <p:nvPr/>
        </p:nvPicPr>
        <p:blipFill>
          <a:blip r:embed="rId3"/>
          <a:stretch>
            <a:fillRect/>
          </a:stretch>
        </p:blipFill>
        <p:spPr>
          <a:xfrm>
            <a:off x="0" y="3550465"/>
            <a:ext cx="12192000" cy="323369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11158754"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distribution of successful landings across all launch sites shows that CCAFS LC-40, now known as CCAFS SLC-40, has the same number of successful landings as KSC. However, most successful landings occurred before the name change. VAFB has the smallest share of successful landings, which could be due to a smaller sample size and the increased difficulty of launching from the West Coast.</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7" name="Picture 6">
            <a:extLst>
              <a:ext uri="{FF2B5EF4-FFF2-40B4-BE49-F238E27FC236}">
                <a16:creationId xmlns:a16="http://schemas.microsoft.com/office/drawing/2014/main" id="{98B850B2-5DA2-6B51-DF0C-C6598F017E2E}"/>
              </a:ext>
            </a:extLst>
          </p:cNvPr>
          <p:cNvPicPr>
            <a:picLocks noChangeAspect="1"/>
          </p:cNvPicPr>
          <p:nvPr/>
        </p:nvPicPr>
        <p:blipFill>
          <a:blip r:embed="rId3"/>
          <a:stretch>
            <a:fillRect/>
          </a:stretch>
        </p:blipFill>
        <p:spPr>
          <a:xfrm>
            <a:off x="2319154" y="3580943"/>
            <a:ext cx="8459381" cy="327705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2" name="Content Placeholder 2">
            <a:extLst>
              <a:ext uri="{FF2B5EF4-FFF2-40B4-BE49-F238E27FC236}">
                <a16:creationId xmlns:a16="http://schemas.microsoft.com/office/drawing/2014/main" id="{17FF5F7D-B84A-1531-AC52-B82C82810E09}"/>
              </a:ext>
            </a:extLst>
          </p:cNvPr>
          <p:cNvSpPr txBox="1">
            <a:spLocks/>
          </p:cNvSpPr>
          <p:nvPr/>
        </p:nvSpPr>
        <p:spPr>
          <a:xfrm>
            <a:off x="718817" y="1683363"/>
            <a:ext cx="10428550" cy="47438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Space Y is a new company set out to compete with Space X</a:t>
            </a:r>
          </a:p>
          <a:p>
            <a:pPr>
              <a:spcBef>
                <a:spcPts val="1400"/>
              </a:spcBef>
            </a:pPr>
            <a:r>
              <a:rPr lang="en-US" sz="2200" dirty="0">
                <a:solidFill>
                  <a:schemeClr val="accent3">
                    <a:lumMod val="25000"/>
                  </a:schemeClr>
                </a:solidFill>
                <a:latin typeface="Abadi" panose="020B0604020104020204" pitchFamily="34" charset="0"/>
              </a:rPr>
              <a:t>Space X is competitive due to their new rocket technologies and ability to reuse rockets (by landing them without damage)</a:t>
            </a:r>
          </a:p>
          <a:p>
            <a:pPr>
              <a:spcBef>
                <a:spcPts val="1400"/>
              </a:spcBef>
            </a:pPr>
            <a:r>
              <a:rPr lang="en-US" sz="2200" dirty="0">
                <a:solidFill>
                  <a:schemeClr val="accent3">
                    <a:lumMod val="25000"/>
                  </a:schemeClr>
                </a:solidFill>
                <a:latin typeface="Abadi" panose="020B0604020104020204" pitchFamily="34" charset="0"/>
              </a:rPr>
              <a:t>Space Y tasked me to develop a machine learning model that can predict a successful Stage 1 recovery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has the highest success rate, with 10 successful landings and 3 failed ones.</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
        <p:nvSpPr>
          <p:cNvPr id="2" name="object 4">
            <a:extLst>
              <a:ext uri="{FF2B5EF4-FFF2-40B4-BE49-F238E27FC236}">
                <a16:creationId xmlns:a16="http://schemas.microsoft.com/office/drawing/2014/main" id="{1E51BB88-C8E7-6077-E992-0A57E8321DF9}"/>
              </a:ext>
            </a:extLst>
          </p:cNvPr>
          <p:cNvSpPr/>
          <p:nvPr/>
        </p:nvSpPr>
        <p:spPr>
          <a:xfrm>
            <a:off x="3098846" y="2510444"/>
            <a:ext cx="3800718" cy="3808906"/>
          </a:xfrm>
          <a:prstGeom prst="rect">
            <a:avLst/>
          </a:prstGeom>
          <a:blipFill>
            <a:blip r:embed="rId3" cstate="print"/>
            <a:stretch>
              <a:fillRect/>
            </a:stretch>
          </a:blipFill>
        </p:spPr>
        <p:txBody>
          <a:bodyPr wrap="square" lIns="0" tIns="0" rIns="0" bIns="0" rtlCol="0"/>
          <a:lstStyle/>
          <a:p>
            <a:endParaRPr/>
          </a:p>
        </p:txBody>
      </p:sp>
      <p:sp>
        <p:nvSpPr>
          <p:cNvPr id="4" name="object 6">
            <a:extLst>
              <a:ext uri="{FF2B5EF4-FFF2-40B4-BE49-F238E27FC236}">
                <a16:creationId xmlns:a16="http://schemas.microsoft.com/office/drawing/2014/main" id="{338E4510-7942-2425-108C-63CAE1378F67}"/>
              </a:ext>
            </a:extLst>
          </p:cNvPr>
          <p:cNvSpPr/>
          <p:nvPr/>
        </p:nvSpPr>
        <p:spPr>
          <a:xfrm>
            <a:off x="6442592" y="2679469"/>
            <a:ext cx="324611" cy="304800"/>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dashboard includes a Payload range selector, but it is set from 0-10000, rather than the actual max payload of 15600. Class indicates success (1) or failure (0). The scatter plot considers booster version, with the point size reflecting the number of launches. Interestingly, within the 0-6000 payload range, there are two failed landings with a payload of 0 kg.</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4" name="Picture 3">
            <a:extLst>
              <a:ext uri="{FF2B5EF4-FFF2-40B4-BE49-F238E27FC236}">
                <a16:creationId xmlns:a16="http://schemas.microsoft.com/office/drawing/2014/main" id="{DD341A76-49E0-535D-980B-BB49F62AC2F7}"/>
              </a:ext>
            </a:extLst>
          </p:cNvPr>
          <p:cNvPicPr>
            <a:picLocks noChangeAspect="1"/>
          </p:cNvPicPr>
          <p:nvPr/>
        </p:nvPicPr>
        <p:blipFill>
          <a:blip r:embed="rId3"/>
          <a:stretch>
            <a:fillRect/>
          </a:stretch>
        </p:blipFill>
        <p:spPr>
          <a:xfrm>
            <a:off x="254924" y="3850920"/>
            <a:ext cx="11937076" cy="246843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337526" y="1433721"/>
            <a:ext cx="3877027" cy="499349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All machine learning models except decision tree classifier had nearly identical performance on the test set, each achieving 83.33% accuracy. However, with only 18 samples, the test size is small, which can lead to high variability in accuracy, as seen in the Decision Tree Classifier model during repeated runs. More data is needed to improve model reliability.</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8E6D3AD4-52AD-020A-ABAA-2DEF3DB2A1DE}"/>
              </a:ext>
            </a:extLst>
          </p:cNvPr>
          <p:cNvPicPr>
            <a:picLocks noChangeAspect="1"/>
          </p:cNvPicPr>
          <p:nvPr/>
        </p:nvPicPr>
        <p:blipFill>
          <a:blip r:embed="rId3"/>
          <a:stretch>
            <a:fillRect/>
          </a:stretch>
        </p:blipFill>
        <p:spPr>
          <a:xfrm>
            <a:off x="4422218" y="1729120"/>
            <a:ext cx="7592485" cy="405821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304499" y="1523205"/>
            <a:ext cx="4733014" cy="479614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Since 3 models performed similarly on the test set, their confusion matrices were identical. The models correctly predicted 12 successful landings, 3 unsuccessful ones, and falsely predicted 3 successful landings when the true outcome was unsuccessful (false positives). The models tend to over-predict successful landings.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1650B0A0-A840-7EC1-EB6D-66FE0E9DEFCD}"/>
              </a:ext>
            </a:extLst>
          </p:cNvPr>
          <p:cNvPicPr>
            <a:picLocks noChangeAspect="1"/>
          </p:cNvPicPr>
          <p:nvPr/>
        </p:nvPicPr>
        <p:blipFill>
          <a:blip r:embed="rId3"/>
          <a:stretch>
            <a:fillRect/>
          </a:stretch>
        </p:blipFill>
        <p:spPr>
          <a:xfrm>
            <a:off x="5494681" y="1372800"/>
            <a:ext cx="5361741" cy="454969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867807"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Our goal was to develop a machine learning model for </a:t>
            </a: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aiming to predict successful Stage 1 landings and potentially save ~$100 million USD. </a:t>
            </a:r>
          </a:p>
          <a:p>
            <a:pPr>
              <a:lnSpc>
                <a:spcPct val="100000"/>
              </a:lnSpc>
              <a:spcBef>
                <a:spcPts val="1400"/>
              </a:spcBef>
            </a:pPr>
            <a:r>
              <a:rPr lang="en-US" sz="2200" dirty="0">
                <a:solidFill>
                  <a:schemeClr val="accent3">
                    <a:lumMod val="25000"/>
                  </a:schemeClr>
                </a:solidFill>
                <a:latin typeface="Abadi" panose="020B0604020104020204" pitchFamily="34" charset="0"/>
              </a:rPr>
              <a:t>Data was gathered from a public SpaceX API and a web scraping of SpaceX’s Wikipedia page, and stored in a DB2 SQL database. </a:t>
            </a:r>
          </a:p>
          <a:p>
            <a:pPr>
              <a:lnSpc>
                <a:spcPct val="100000"/>
              </a:lnSpc>
              <a:spcBef>
                <a:spcPts val="1400"/>
              </a:spcBef>
            </a:pPr>
            <a:r>
              <a:rPr lang="en-US" sz="2200" dirty="0">
                <a:solidFill>
                  <a:schemeClr val="accent3">
                    <a:lumMod val="25000"/>
                  </a:schemeClr>
                </a:solidFill>
                <a:latin typeface="Abadi" panose="020B0604020104020204" pitchFamily="34" charset="0"/>
              </a:rPr>
              <a:t>A dashboard was created for visualization, and a machine learning model achieved an accuracy of 83%. </a:t>
            </a:r>
          </a:p>
          <a:p>
            <a:pPr>
              <a:lnSpc>
                <a:spcPct val="100000"/>
              </a:lnSpc>
              <a:spcBef>
                <a:spcPts val="1400"/>
              </a:spcBef>
            </a:pP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can use this model to predict whether a launch will result in a successful Stage 1 landing, helping them decide if the launch should proceed. </a:t>
            </a:r>
          </a:p>
          <a:p>
            <a:pPr>
              <a:lnSpc>
                <a:spcPct val="100000"/>
              </a:lnSpc>
              <a:spcBef>
                <a:spcPts val="1400"/>
              </a:spcBef>
            </a:pPr>
            <a:r>
              <a:rPr lang="en-US" sz="2200" dirty="0">
                <a:solidFill>
                  <a:schemeClr val="accent3">
                    <a:lumMod val="25000"/>
                  </a:schemeClr>
                </a:solidFill>
                <a:latin typeface="Abadi" panose="020B0604020104020204" pitchFamily="34" charset="0"/>
              </a:rPr>
              <a:t>Collecting more data will likely enhance model accuracy and refine predictions.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Repository: </a:t>
            </a:r>
            <a:r>
              <a:rPr lang="en-US" sz="2200" dirty="0">
                <a:solidFill>
                  <a:schemeClr val="accent3">
                    <a:lumMod val="25000"/>
                  </a:schemeClr>
                </a:solidFill>
                <a:latin typeface="Abadi" panose="020B0604020104020204" pitchFamily="34" charset="0"/>
                <a:hlinkClick r:id="rId4"/>
              </a:rPr>
              <a:t>https://github.com/WatchaLookinAtb/IBM-Data-Science-Capstone/tree/main</a:t>
            </a:r>
            <a:r>
              <a:rPr lang="en-US" sz="2200" dirty="0">
                <a:solidFill>
                  <a:schemeClr val="accent3">
                    <a:lumMod val="25000"/>
                  </a:schemeClr>
                </a:solidFill>
                <a:latin typeface="Abadi" panose="020B0604020104020204" pitchFamily="34" charset="0"/>
              </a:rPr>
              <a:t>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Thank you for looking through!</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taken from SpaceX public API and SpaceX Wikipedia page</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Classifying true landings as successful and false as unsuccessful</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Models made using </a:t>
            </a:r>
            <a:r>
              <a:rPr lang="en-US" sz="7600" dirty="0" err="1">
                <a:solidFill>
                  <a:schemeClr val="bg2">
                    <a:lumMod val="50000"/>
                  </a:schemeClr>
                </a:solidFill>
                <a:latin typeface="Abadi"/>
              </a:rPr>
              <a:t>GridSearchCV</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collected from Space X Public API and web scraping data from SpaceX Wikipedia</a:t>
            </a:r>
          </a:p>
          <a:p>
            <a:pPr>
              <a:lnSpc>
                <a:spcPct val="100000"/>
              </a:lnSpc>
              <a:spcBef>
                <a:spcPts val="1400"/>
              </a:spcBef>
            </a:pPr>
            <a:r>
              <a:rPr lang="en-US" sz="2200" dirty="0">
                <a:solidFill>
                  <a:schemeClr val="accent3">
                    <a:lumMod val="25000"/>
                  </a:schemeClr>
                </a:solidFill>
                <a:latin typeface="Abadi" panose="020B0604020104020204" pitchFamily="34" charset="0"/>
              </a:rPr>
              <a:t>Space X API Data Columns:</a:t>
            </a:r>
          </a:p>
          <a:p>
            <a:pPr>
              <a:lnSpc>
                <a:spcPct val="100000"/>
              </a:lnSpc>
              <a:spcBef>
                <a:spcPts val="1400"/>
              </a:spcBef>
            </a:pPr>
            <a:r>
              <a:rPr lang="en-US" sz="2200" dirty="0" err="1">
                <a:solidFill>
                  <a:schemeClr val="accent3">
                    <a:lumMod val="25000"/>
                  </a:schemeClr>
                </a:solidFill>
                <a:latin typeface="Abadi" panose="020B0604020104020204" pitchFamily="34" charset="0"/>
              </a:rPr>
              <a:t>FlightNumber</a:t>
            </a:r>
            <a:r>
              <a:rPr lang="en-US" sz="2200" dirty="0">
                <a:solidFill>
                  <a:schemeClr val="accent3">
                    <a:lumMod val="25000"/>
                  </a:schemeClr>
                </a:solidFill>
                <a:latin typeface="Abadi" panose="020B0604020104020204" pitchFamily="34" charset="0"/>
              </a:rPr>
              <a:t>, Date, </a:t>
            </a:r>
            <a:r>
              <a:rPr lang="en-US" sz="2200" dirty="0" err="1">
                <a:solidFill>
                  <a:schemeClr val="accent3">
                    <a:lumMod val="25000"/>
                  </a:schemeClr>
                </a:solidFill>
                <a:latin typeface="Abadi" panose="020B0604020104020204" pitchFamily="34" charset="0"/>
              </a:rPr>
              <a:t>BoosterVersion</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Orbit, </a:t>
            </a:r>
            <a:r>
              <a:rPr lang="en-US" sz="2200" dirty="0" err="1">
                <a:solidFill>
                  <a:schemeClr val="accent3">
                    <a:lumMod val="25000"/>
                  </a:schemeClr>
                </a:solidFill>
                <a:latin typeface="Abadi" panose="020B0604020104020204" pitchFamily="34" charset="0"/>
              </a:rPr>
              <a:t>LaunchSite</a:t>
            </a:r>
            <a:r>
              <a:rPr lang="en-US" sz="2200" dirty="0">
                <a:solidFill>
                  <a:schemeClr val="accent3">
                    <a:lumMod val="25000"/>
                  </a:schemeClr>
                </a:solidFill>
                <a:latin typeface="Abadi" panose="020B0604020104020204" pitchFamily="34" charset="0"/>
              </a:rPr>
              <a:t>, Outcome, Flights, </a:t>
            </a:r>
            <a:r>
              <a:rPr lang="en-US" sz="2200" dirty="0" err="1">
                <a:solidFill>
                  <a:schemeClr val="accent3">
                    <a:lumMod val="25000"/>
                  </a:schemeClr>
                </a:solidFill>
                <a:latin typeface="Abadi" panose="020B0604020104020204" pitchFamily="34" charset="0"/>
              </a:rPr>
              <a:t>GridFins</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Reused, Legs, </a:t>
            </a:r>
            <a:r>
              <a:rPr lang="en-US" sz="2200" dirty="0" err="1">
                <a:solidFill>
                  <a:schemeClr val="accent3">
                    <a:lumMod val="25000"/>
                  </a:schemeClr>
                </a:solidFill>
                <a:latin typeface="Abadi" panose="020B0604020104020204" pitchFamily="34" charset="0"/>
              </a:rPr>
              <a:t>LandingPad</a:t>
            </a:r>
            <a:r>
              <a:rPr lang="en-US" sz="2200" dirty="0">
                <a:solidFill>
                  <a:schemeClr val="accent3">
                    <a:lumMod val="25000"/>
                  </a:schemeClr>
                </a:solidFill>
                <a:latin typeface="Abadi" panose="020B0604020104020204" pitchFamily="34" charset="0"/>
              </a:rPr>
              <a:t>, Block, </a:t>
            </a:r>
            <a:r>
              <a:rPr lang="en-US" sz="2200" dirty="0" err="1">
                <a:solidFill>
                  <a:schemeClr val="accent3">
                    <a:lumMod val="25000"/>
                  </a:schemeClr>
                </a:solidFill>
                <a:latin typeface="Abadi" panose="020B0604020104020204" pitchFamily="34" charset="0"/>
              </a:rPr>
              <a:t>ReusedCount</a:t>
            </a:r>
            <a:r>
              <a:rPr lang="en-US" sz="2200" dirty="0">
                <a:solidFill>
                  <a:schemeClr val="accent3">
                    <a:lumMod val="25000"/>
                  </a:schemeClr>
                </a:solidFill>
                <a:latin typeface="Abadi" panose="020B0604020104020204" pitchFamily="34" charset="0"/>
              </a:rPr>
              <a:t>, Serial, Longitude, Latitude</a:t>
            </a:r>
          </a:p>
          <a:p>
            <a:pPr>
              <a:lnSpc>
                <a:spcPct val="100000"/>
              </a:lnSpc>
              <a:spcBef>
                <a:spcPts val="1400"/>
              </a:spcBef>
            </a:pPr>
            <a:r>
              <a:rPr lang="en-US" sz="2200" dirty="0">
                <a:solidFill>
                  <a:schemeClr val="accent3">
                    <a:lumMod val="25000"/>
                  </a:schemeClr>
                </a:solidFill>
                <a:latin typeface="Abadi" panose="020B0604020104020204" pitchFamily="34" charset="0"/>
              </a:rPr>
              <a:t>Wikipedia </a:t>
            </a:r>
            <a:r>
              <a:rPr lang="en-US" sz="2200" dirty="0" err="1">
                <a:solidFill>
                  <a:schemeClr val="accent3">
                    <a:lumMod val="25000"/>
                  </a:schemeClr>
                </a:solidFill>
                <a:latin typeface="Abadi" panose="020B0604020104020204" pitchFamily="34" charset="0"/>
              </a:rPr>
              <a:t>Webscrape</a:t>
            </a:r>
            <a:r>
              <a:rPr lang="en-US" sz="2200" dirty="0">
                <a:solidFill>
                  <a:schemeClr val="accent3">
                    <a:lumMod val="25000"/>
                  </a:schemeClr>
                </a:solidFill>
                <a:latin typeface="Abadi" panose="020B0604020104020204" pitchFamily="34" charset="0"/>
              </a:rPr>
              <a:t> Data Columns:</a:t>
            </a:r>
          </a:p>
          <a:p>
            <a:pPr>
              <a:lnSpc>
                <a:spcPct val="100000"/>
              </a:lnSpc>
              <a:spcBef>
                <a:spcPts val="1400"/>
              </a:spcBef>
            </a:pPr>
            <a:r>
              <a:rPr lang="en-US" sz="2200" dirty="0">
                <a:solidFill>
                  <a:schemeClr val="accent3">
                    <a:lumMod val="25000"/>
                  </a:schemeClr>
                </a:solidFill>
                <a:latin typeface="Abadi" panose="020B0604020104020204" pitchFamily="34" charset="0"/>
              </a:rPr>
              <a:t>Flight No., Launch site, Payload,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Orbit, Customer, Launch outcome, Version  Booster, Booster landing, Date, Time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Rectangle 6">
            <a:extLst>
              <a:ext uri="{FF2B5EF4-FFF2-40B4-BE49-F238E27FC236}">
                <a16:creationId xmlns:a16="http://schemas.microsoft.com/office/drawing/2014/main" id="{E58007D8-5947-5176-C193-DF20BF1A9121}"/>
              </a:ext>
            </a:extLst>
          </p:cNvPr>
          <p:cNvSpPr/>
          <p:nvPr/>
        </p:nvSpPr>
        <p:spPr>
          <a:xfrm>
            <a:off x="1280159" y="2976081"/>
            <a:ext cx="2452255" cy="9809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Request</a:t>
            </a:r>
            <a:endParaRPr lang="en-SG" dirty="0"/>
          </a:p>
        </p:txBody>
      </p:sp>
      <p:sp>
        <p:nvSpPr>
          <p:cNvPr id="8" name="Rectangle 7">
            <a:extLst>
              <a:ext uri="{FF2B5EF4-FFF2-40B4-BE49-F238E27FC236}">
                <a16:creationId xmlns:a16="http://schemas.microsoft.com/office/drawing/2014/main" id="{5E36349A-C02F-70F3-0795-A54027B3DCA1}"/>
              </a:ext>
            </a:extLst>
          </p:cNvPr>
          <p:cNvSpPr/>
          <p:nvPr/>
        </p:nvSpPr>
        <p:spPr>
          <a:xfrm>
            <a:off x="1439227" y="4966636"/>
            <a:ext cx="2452255" cy="9809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JSON file and lists</a:t>
            </a:r>
            <a:endParaRPr lang="en-SG" dirty="0"/>
          </a:p>
        </p:txBody>
      </p:sp>
      <p:sp>
        <p:nvSpPr>
          <p:cNvPr id="9" name="Rectangle 8">
            <a:extLst>
              <a:ext uri="{FF2B5EF4-FFF2-40B4-BE49-F238E27FC236}">
                <a16:creationId xmlns:a16="http://schemas.microsoft.com/office/drawing/2014/main" id="{26A631CF-7696-8349-B66B-A56D07293199}"/>
              </a:ext>
            </a:extLst>
          </p:cNvPr>
          <p:cNvSpPr/>
          <p:nvPr/>
        </p:nvSpPr>
        <p:spPr>
          <a:xfrm>
            <a:off x="4039855" y="3969452"/>
            <a:ext cx="2452255" cy="9809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Json_normalize</a:t>
            </a:r>
            <a:r>
              <a:rPr lang="en-US" dirty="0"/>
              <a:t> transformed into JSON Data</a:t>
            </a:r>
            <a:endParaRPr lang="en-SG" dirty="0"/>
          </a:p>
        </p:txBody>
      </p:sp>
      <p:sp>
        <p:nvSpPr>
          <p:cNvPr id="10" name="Rectangle 9">
            <a:extLst>
              <a:ext uri="{FF2B5EF4-FFF2-40B4-BE49-F238E27FC236}">
                <a16:creationId xmlns:a16="http://schemas.microsoft.com/office/drawing/2014/main" id="{B338B06C-C7D9-7AF1-1B96-42B18BF4020D}"/>
              </a:ext>
            </a:extLst>
          </p:cNvPr>
          <p:cNvSpPr/>
          <p:nvPr/>
        </p:nvSpPr>
        <p:spPr>
          <a:xfrm>
            <a:off x="5414355" y="2715465"/>
            <a:ext cx="2452255" cy="9809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Dictionary relevant data</a:t>
            </a:r>
          </a:p>
        </p:txBody>
      </p:sp>
      <p:sp>
        <p:nvSpPr>
          <p:cNvPr id="11" name="Rectangle 10">
            <a:extLst>
              <a:ext uri="{FF2B5EF4-FFF2-40B4-BE49-F238E27FC236}">
                <a16:creationId xmlns:a16="http://schemas.microsoft.com/office/drawing/2014/main" id="{791783A7-354B-469B-1BC2-D8DF0EF992CC}"/>
              </a:ext>
            </a:extLst>
          </p:cNvPr>
          <p:cNvSpPr/>
          <p:nvPr/>
        </p:nvSpPr>
        <p:spPr>
          <a:xfrm>
            <a:off x="8362603" y="2727934"/>
            <a:ext cx="2452255" cy="9809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Dictionary to </a:t>
            </a:r>
            <a:r>
              <a:rPr lang="en-US" dirty="0" err="1"/>
              <a:t>Dataframe</a:t>
            </a:r>
            <a:endParaRPr lang="en-US" dirty="0"/>
          </a:p>
        </p:txBody>
      </p:sp>
      <p:sp>
        <p:nvSpPr>
          <p:cNvPr id="12" name="Rectangle 11">
            <a:extLst>
              <a:ext uri="{FF2B5EF4-FFF2-40B4-BE49-F238E27FC236}">
                <a16:creationId xmlns:a16="http://schemas.microsoft.com/office/drawing/2014/main" id="{8E9CC887-FE0B-1865-73CA-7D3844C94AA2}"/>
              </a:ext>
            </a:extLst>
          </p:cNvPr>
          <p:cNvSpPr/>
          <p:nvPr/>
        </p:nvSpPr>
        <p:spPr>
          <a:xfrm>
            <a:off x="8134002" y="3969452"/>
            <a:ext cx="2452255" cy="9809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Filter data for Falcon 9 launches</a:t>
            </a:r>
            <a:endParaRPr lang="en-SG" dirty="0"/>
          </a:p>
        </p:txBody>
      </p:sp>
      <p:sp>
        <p:nvSpPr>
          <p:cNvPr id="13" name="Rectangle 12">
            <a:extLst>
              <a:ext uri="{FF2B5EF4-FFF2-40B4-BE49-F238E27FC236}">
                <a16:creationId xmlns:a16="http://schemas.microsoft.com/office/drawing/2014/main" id="{33E10404-2E6B-B474-2AFA-0C3A9199641F}"/>
              </a:ext>
            </a:extLst>
          </p:cNvPr>
          <p:cNvSpPr/>
          <p:nvPr/>
        </p:nvSpPr>
        <p:spPr>
          <a:xfrm>
            <a:off x="6370319" y="5349071"/>
            <a:ext cx="2452255" cy="9809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Imputate</a:t>
            </a:r>
            <a:r>
              <a:rPr lang="en-US" dirty="0"/>
              <a:t> missing </a:t>
            </a:r>
            <a:r>
              <a:rPr lang="en-US" dirty="0" err="1"/>
              <a:t>PayloadMass</a:t>
            </a:r>
            <a:r>
              <a:rPr lang="en-US" dirty="0"/>
              <a:t> values using Mean</a:t>
            </a:r>
          </a:p>
        </p:txBody>
      </p:sp>
      <p:cxnSp>
        <p:nvCxnSpPr>
          <p:cNvPr id="15" name="Straight Arrow Connector 14">
            <a:extLst>
              <a:ext uri="{FF2B5EF4-FFF2-40B4-BE49-F238E27FC236}">
                <a16:creationId xmlns:a16="http://schemas.microsoft.com/office/drawing/2014/main" id="{A5100F36-999F-2249-F66A-E42A75295D37}"/>
              </a:ext>
            </a:extLst>
          </p:cNvPr>
          <p:cNvCxnSpPr>
            <a:stCxn id="7" idx="2"/>
            <a:endCxn id="8" idx="0"/>
          </p:cNvCxnSpPr>
          <p:nvPr/>
        </p:nvCxnSpPr>
        <p:spPr>
          <a:xfrm>
            <a:off x="2506287" y="3956983"/>
            <a:ext cx="159068" cy="1009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A284523-93F9-0A90-6987-5F810AFC396C}"/>
              </a:ext>
            </a:extLst>
          </p:cNvPr>
          <p:cNvCxnSpPr>
            <a:stCxn id="8" idx="3"/>
            <a:endCxn id="9" idx="2"/>
          </p:cNvCxnSpPr>
          <p:nvPr/>
        </p:nvCxnSpPr>
        <p:spPr>
          <a:xfrm flipV="1">
            <a:off x="3891482" y="4950354"/>
            <a:ext cx="1374501" cy="506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823327C-2BDC-07CE-A50F-2A18A103D874}"/>
              </a:ext>
            </a:extLst>
          </p:cNvPr>
          <p:cNvCxnSpPr>
            <a:stCxn id="9" idx="0"/>
            <a:endCxn id="10" idx="2"/>
          </p:cNvCxnSpPr>
          <p:nvPr/>
        </p:nvCxnSpPr>
        <p:spPr>
          <a:xfrm flipV="1">
            <a:off x="5265983" y="3696367"/>
            <a:ext cx="1374500" cy="273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A639148-9C40-3D9D-9FE9-5F35569BAC1A}"/>
              </a:ext>
            </a:extLst>
          </p:cNvPr>
          <p:cNvCxnSpPr>
            <a:stCxn id="10" idx="3"/>
          </p:cNvCxnSpPr>
          <p:nvPr/>
        </p:nvCxnSpPr>
        <p:spPr>
          <a:xfrm>
            <a:off x="7866610" y="3205916"/>
            <a:ext cx="5902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70ACD38-9542-A1AD-82B9-3515997235E4}"/>
              </a:ext>
            </a:extLst>
          </p:cNvPr>
          <p:cNvCxnSpPr>
            <a:stCxn id="11" idx="2"/>
          </p:cNvCxnSpPr>
          <p:nvPr/>
        </p:nvCxnSpPr>
        <p:spPr>
          <a:xfrm flipH="1">
            <a:off x="9484822" y="3708836"/>
            <a:ext cx="103909" cy="260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C029CC4-1CBE-AFAF-ED12-B828215F0AFF}"/>
              </a:ext>
            </a:extLst>
          </p:cNvPr>
          <p:cNvCxnSpPr>
            <a:stCxn id="12" idx="2"/>
            <a:endCxn id="13" idx="0"/>
          </p:cNvCxnSpPr>
          <p:nvPr/>
        </p:nvCxnSpPr>
        <p:spPr>
          <a:xfrm flipH="1">
            <a:off x="7596447" y="4950354"/>
            <a:ext cx="1763683" cy="398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Rectangle 4">
            <a:extLst>
              <a:ext uri="{FF2B5EF4-FFF2-40B4-BE49-F238E27FC236}">
                <a16:creationId xmlns:a16="http://schemas.microsoft.com/office/drawing/2014/main" id="{6B79020D-BAB5-0CBB-B06F-01027DCA3B0D}"/>
              </a:ext>
            </a:extLst>
          </p:cNvPr>
          <p:cNvSpPr/>
          <p:nvPr/>
        </p:nvSpPr>
        <p:spPr>
          <a:xfrm>
            <a:off x="3728252" y="2709339"/>
            <a:ext cx="2452255" cy="9809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Request from Wikipedia</a:t>
            </a:r>
            <a:endParaRPr lang="en-SG" dirty="0"/>
          </a:p>
        </p:txBody>
      </p:sp>
      <p:sp>
        <p:nvSpPr>
          <p:cNvPr id="7" name="Rectangle 6">
            <a:extLst>
              <a:ext uri="{FF2B5EF4-FFF2-40B4-BE49-F238E27FC236}">
                <a16:creationId xmlns:a16="http://schemas.microsoft.com/office/drawing/2014/main" id="{31F5646A-2EE7-7EE1-C942-8EC663B41FB4}"/>
              </a:ext>
            </a:extLst>
          </p:cNvPr>
          <p:cNvSpPr/>
          <p:nvPr/>
        </p:nvSpPr>
        <p:spPr>
          <a:xfrm>
            <a:off x="5544588" y="5075371"/>
            <a:ext cx="2452255" cy="9809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BeautifulSoup</a:t>
            </a:r>
            <a:r>
              <a:rPr lang="en-US" dirty="0"/>
              <a:t> Parsing</a:t>
            </a:r>
            <a:endParaRPr lang="en-SG" dirty="0"/>
          </a:p>
        </p:txBody>
      </p:sp>
      <p:sp>
        <p:nvSpPr>
          <p:cNvPr id="9" name="Rectangle 8">
            <a:extLst>
              <a:ext uri="{FF2B5EF4-FFF2-40B4-BE49-F238E27FC236}">
                <a16:creationId xmlns:a16="http://schemas.microsoft.com/office/drawing/2014/main" id="{7748F6EA-4AA9-CA8D-BF06-40F31C682D9B}"/>
              </a:ext>
            </a:extLst>
          </p:cNvPr>
          <p:cNvSpPr/>
          <p:nvPr/>
        </p:nvSpPr>
        <p:spPr>
          <a:xfrm>
            <a:off x="6604561" y="2625229"/>
            <a:ext cx="2452255" cy="9809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 Dictionary</a:t>
            </a:r>
          </a:p>
        </p:txBody>
      </p:sp>
      <p:sp>
        <p:nvSpPr>
          <p:cNvPr id="10" name="Rectangle 9">
            <a:extLst>
              <a:ext uri="{FF2B5EF4-FFF2-40B4-BE49-F238E27FC236}">
                <a16:creationId xmlns:a16="http://schemas.microsoft.com/office/drawing/2014/main" id="{EE2F59D1-E843-2107-620F-9D95480B0617}"/>
              </a:ext>
            </a:extLst>
          </p:cNvPr>
          <p:cNvSpPr/>
          <p:nvPr/>
        </p:nvSpPr>
        <p:spPr>
          <a:xfrm>
            <a:off x="9746755" y="2652671"/>
            <a:ext cx="2452255" cy="9809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Iterate and extract data to dictionary</a:t>
            </a:r>
          </a:p>
        </p:txBody>
      </p:sp>
      <p:sp>
        <p:nvSpPr>
          <p:cNvPr id="12" name="Rectangle 11">
            <a:extLst>
              <a:ext uri="{FF2B5EF4-FFF2-40B4-BE49-F238E27FC236}">
                <a16:creationId xmlns:a16="http://schemas.microsoft.com/office/drawing/2014/main" id="{12F7AE40-7E20-74C2-CDB9-6AFB20546FEA}"/>
              </a:ext>
            </a:extLst>
          </p:cNvPr>
          <p:cNvSpPr/>
          <p:nvPr/>
        </p:nvSpPr>
        <p:spPr>
          <a:xfrm>
            <a:off x="9099706" y="4937885"/>
            <a:ext cx="2452255" cy="9809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Cast dictionary to </a:t>
            </a:r>
            <a:r>
              <a:rPr lang="en-US" dirty="0" err="1"/>
              <a:t>DataFrame</a:t>
            </a:r>
            <a:endParaRPr lang="en-SG" dirty="0"/>
          </a:p>
        </p:txBody>
      </p:sp>
      <p:cxnSp>
        <p:nvCxnSpPr>
          <p:cNvPr id="14" name="Straight Arrow Connector 13">
            <a:extLst>
              <a:ext uri="{FF2B5EF4-FFF2-40B4-BE49-F238E27FC236}">
                <a16:creationId xmlns:a16="http://schemas.microsoft.com/office/drawing/2014/main" id="{08E7857B-58EE-F44A-59F6-471214488E7F}"/>
              </a:ext>
            </a:extLst>
          </p:cNvPr>
          <p:cNvCxnSpPr>
            <a:stCxn id="5" idx="2"/>
            <a:endCxn id="7" idx="0"/>
          </p:cNvCxnSpPr>
          <p:nvPr/>
        </p:nvCxnSpPr>
        <p:spPr>
          <a:xfrm>
            <a:off x="4954380" y="3690241"/>
            <a:ext cx="1816336" cy="1385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BEF8AC4-E682-0948-BA30-756881342E22}"/>
              </a:ext>
            </a:extLst>
          </p:cNvPr>
          <p:cNvCxnSpPr>
            <a:cxnSpLocks/>
            <a:stCxn id="7" idx="3"/>
            <a:endCxn id="9" idx="2"/>
          </p:cNvCxnSpPr>
          <p:nvPr/>
        </p:nvCxnSpPr>
        <p:spPr>
          <a:xfrm flipH="1" flipV="1">
            <a:off x="7830689" y="3606131"/>
            <a:ext cx="166154" cy="1959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428D365-4DF8-6FFE-FECF-70768AAE0AFD}"/>
              </a:ext>
            </a:extLst>
          </p:cNvPr>
          <p:cNvCxnSpPr>
            <a:stCxn id="9" idx="3"/>
          </p:cNvCxnSpPr>
          <p:nvPr/>
        </p:nvCxnSpPr>
        <p:spPr>
          <a:xfrm>
            <a:off x="9056816" y="3115680"/>
            <a:ext cx="5902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527CA93-56F6-AAE1-13DE-FB3113E38083}"/>
              </a:ext>
            </a:extLst>
          </p:cNvPr>
          <p:cNvCxnSpPr>
            <a:cxnSpLocks/>
            <a:stCxn id="10" idx="2"/>
          </p:cNvCxnSpPr>
          <p:nvPr/>
        </p:nvCxnSpPr>
        <p:spPr>
          <a:xfrm flipH="1">
            <a:off x="9694800" y="3633573"/>
            <a:ext cx="1278083" cy="1318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B166691-9C67-3E58-E05F-17989AF69051}"/>
              </a:ext>
            </a:extLst>
          </p:cNvPr>
          <p:cNvSpPr txBox="1"/>
          <p:nvPr/>
        </p:nvSpPr>
        <p:spPr>
          <a:xfrm>
            <a:off x="991163" y="1724475"/>
            <a:ext cx="6097384" cy="646331"/>
          </a:xfrm>
          <a:prstGeom prst="rect">
            <a:avLst/>
          </a:prstGeom>
          <a:noFill/>
        </p:spPr>
        <p:txBody>
          <a:bodyPr wrap="square">
            <a:spAutoFit/>
          </a:bodyPr>
          <a:lstStyle/>
          <a:p>
            <a:r>
              <a:rPr lang="en-SG" dirty="0">
                <a:hlinkClick r:id="rId3"/>
              </a:rPr>
              <a:t>https://github.com/WatchaLookinAtb/IBM-Data-Science-Capstone/blob/main/jupyter-labs-webscraping.ipynb</a:t>
            </a:r>
            <a:r>
              <a:rPr lang="en-SG" dirty="0"/>
              <a:t> </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419</TotalTime>
  <Words>2053</Words>
  <Application>Microsoft Office PowerPoint</Application>
  <PresentationFormat>Widescreen</PresentationFormat>
  <Paragraphs>212</Paragraphs>
  <Slides>47</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Carlito</vt: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Augustine Chan</cp:lastModifiedBy>
  <cp:revision>199</cp:revision>
  <dcterms:created xsi:type="dcterms:W3CDTF">2021-04-29T18:58:34Z</dcterms:created>
  <dcterms:modified xsi:type="dcterms:W3CDTF">2025-03-13T12:35:18Z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